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8" r:id="rId2"/>
    <p:sldId id="259" r:id="rId3"/>
    <p:sldId id="269" r:id="rId4"/>
    <p:sldId id="270" r:id="rId5"/>
    <p:sldId id="264" r:id="rId6"/>
    <p:sldId id="268" r:id="rId7"/>
    <p:sldId id="256" r:id="rId8"/>
    <p:sldId id="272"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1CB"/>
    <a:srgbClr val="DF6597"/>
    <a:srgbClr val="8B8B89"/>
    <a:srgbClr val="73AF4B"/>
    <a:srgbClr val="FBD439"/>
    <a:srgbClr val="2AA2CC"/>
    <a:srgbClr val="81B950"/>
    <a:srgbClr val="525153"/>
    <a:srgbClr val="FAD238"/>
    <a:srgbClr val="DB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52"/>
  </p:normalViewPr>
  <p:slideViewPr>
    <p:cSldViewPr snapToGrid="0" snapToObjects="1">
      <p:cViewPr varScale="1">
        <p:scale>
          <a:sx n="60" d="100"/>
          <a:sy n="60" d="100"/>
        </p:scale>
        <p:origin x="78" y="1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AEC09-AC82-E840-9757-4B86567665C5}" type="datetimeFigureOut">
              <a:rPr lang="en-GB" smtClean="0"/>
              <a:t>16/06/2017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4F5C0-E13A-F74B-A8FB-76FD472B431A}" type="slidenum">
              <a:rPr lang="en-GB" smtClean="0"/>
              <a:t>‹#›</a:t>
            </a:fld>
            <a:endParaRPr lang="en-GB"/>
          </a:p>
        </p:txBody>
      </p:sp>
    </p:spTree>
    <p:extLst>
      <p:ext uri="{BB962C8B-B14F-4D97-AF65-F5344CB8AC3E}">
        <p14:creationId xmlns:p14="http://schemas.microsoft.com/office/powerpoint/2010/main" val="72759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Starter task: This can be used as a way into discussing what is meant by a ‘representation’ for later in the lesson – what does it mean and how are they constructed? (Note: The picture is reproduced for clarity/printing</a:t>
            </a:r>
            <a:r>
              <a:rPr lang="en-GB" baseline="0" dirty="0" smtClean="0"/>
              <a:t> as a </a:t>
            </a:r>
            <a:r>
              <a:rPr lang="en-GB" baseline="0" dirty="0" err="1" smtClean="0"/>
              <a:t>handout</a:t>
            </a:r>
            <a:r>
              <a:rPr lang="en-GB" baseline="0" dirty="0" smtClean="0"/>
              <a:t> on the following slide.)</a:t>
            </a:r>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2</a:t>
            </a:fld>
            <a:endParaRPr lang="en-GB"/>
          </a:p>
        </p:txBody>
      </p:sp>
    </p:spTree>
    <p:extLst>
      <p:ext uri="{BB962C8B-B14F-4D97-AF65-F5344CB8AC3E}">
        <p14:creationId xmlns:p14="http://schemas.microsoft.com/office/powerpoint/2010/main" val="83465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slide can be used after the video (see slide 5) but before the pupils answer the questions to explain the relationships between the various parts of the British Isles and how they have changed over time.</a:t>
            </a:r>
          </a:p>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4</a:t>
            </a:fld>
            <a:endParaRPr lang="en-GB"/>
          </a:p>
        </p:txBody>
      </p:sp>
    </p:spTree>
    <p:extLst>
      <p:ext uri="{BB962C8B-B14F-4D97-AF65-F5344CB8AC3E}">
        <p14:creationId xmlns:p14="http://schemas.microsoft.com/office/powerpoint/2010/main" val="201046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Simple questions to meet learning objective 1 that gives pupils good context for the following activities on representations. Emphasise that although technically internal migrants, 19</a:t>
            </a:r>
            <a:r>
              <a:rPr lang="en-GB" baseline="30000" dirty="0" smtClean="0"/>
              <a:t>th</a:t>
            </a:r>
            <a:r>
              <a:rPr lang="en-GB" dirty="0" smtClean="0"/>
              <a:t> century Irish immigrants to Britain (England, Scotland and Wales) were normally perceived as ‘foreign’. (Note: hyperlink to</a:t>
            </a:r>
            <a:r>
              <a:rPr lang="en-GB" baseline="0" dirty="0" smtClean="0"/>
              <a:t> video in title)</a:t>
            </a:r>
            <a:endParaRPr lang="en-GB" dirty="0" smtClean="0"/>
          </a:p>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5</a:t>
            </a:fld>
            <a:endParaRPr lang="en-GB"/>
          </a:p>
        </p:txBody>
      </p:sp>
    </p:spTree>
    <p:extLst>
      <p:ext uri="{BB962C8B-B14F-4D97-AF65-F5344CB8AC3E}">
        <p14:creationId xmlns:p14="http://schemas.microsoft.com/office/powerpoint/2010/main" val="45156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This gives background on the source extracts used as sources A and B in the following activity – this is taken from the Our Migration Story website, which could be accessed and read by pupils if lesson is delivered in an ICT room</a:t>
            </a:r>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6</a:t>
            </a:fld>
            <a:endParaRPr lang="en-GB"/>
          </a:p>
        </p:txBody>
      </p:sp>
    </p:spTree>
    <p:extLst>
      <p:ext uri="{BB962C8B-B14F-4D97-AF65-F5344CB8AC3E}">
        <p14:creationId xmlns:p14="http://schemas.microsoft.com/office/powerpoint/2010/main" val="169215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7</a:t>
            </a:fld>
            <a:endParaRPr lang="en-GB"/>
          </a:p>
        </p:txBody>
      </p:sp>
    </p:spTree>
    <p:extLst>
      <p:ext uri="{BB962C8B-B14F-4D97-AF65-F5344CB8AC3E}">
        <p14:creationId xmlns:p14="http://schemas.microsoft.com/office/powerpoint/2010/main" val="120601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8</a:t>
            </a:fld>
            <a:endParaRPr lang="en-GB"/>
          </a:p>
        </p:txBody>
      </p:sp>
    </p:spTree>
    <p:extLst>
      <p:ext uri="{BB962C8B-B14F-4D97-AF65-F5344CB8AC3E}">
        <p14:creationId xmlns:p14="http://schemas.microsoft.com/office/powerpoint/2010/main" val="86381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Labels to fill in table on previous slide – all/some can be given in this structured way (or less structured) to make the task easier. Or table could be done as a matching exercise.</a:t>
            </a:r>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9</a:t>
            </a:fld>
            <a:endParaRPr lang="en-GB"/>
          </a:p>
        </p:txBody>
      </p:sp>
    </p:spTree>
    <p:extLst>
      <p:ext uri="{BB962C8B-B14F-4D97-AF65-F5344CB8AC3E}">
        <p14:creationId xmlns:p14="http://schemas.microsoft.com/office/powerpoint/2010/main" val="852283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7358" y="2357931"/>
            <a:ext cx="10363200" cy="2143456"/>
          </a:xfrm>
        </p:spPr>
        <p:txBody>
          <a:bodyPr anchor="b"/>
          <a:lstStyle>
            <a:lvl1pPr algn="ctr">
              <a:defRPr sz="7385"/>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7466" t="49891" r="84986" b="36496"/>
          <a:stretch/>
        </p:blipFill>
        <p:spPr>
          <a:xfrm rot="16200000">
            <a:off x="129301" y="5972768"/>
            <a:ext cx="747656" cy="979776"/>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1059" t="78728" r="55630" b="-1305"/>
          <a:stretch/>
        </p:blipFill>
        <p:spPr>
          <a:xfrm rot="10800000">
            <a:off x="10569119" y="5516217"/>
            <a:ext cx="1622878" cy="1320267"/>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1" y="1"/>
            <a:ext cx="1906586" cy="1516829"/>
          </a:xfrm>
          <a:prstGeom prst="rect">
            <a:avLst/>
          </a:prstGeom>
        </p:spPr>
      </p:pic>
    </p:spTree>
    <p:extLst>
      <p:ext uri="{BB962C8B-B14F-4D97-AF65-F5344CB8AC3E}">
        <p14:creationId xmlns:p14="http://schemas.microsoft.com/office/powerpoint/2010/main" val="43499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2665" y="1600202"/>
            <a:ext cx="5181600" cy="44901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6665" y="1600202"/>
            <a:ext cx="5181600" cy="44901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1" y="1"/>
            <a:ext cx="1906586" cy="1516829"/>
          </a:xfrm>
          <a:prstGeom prst="rect">
            <a:avLst/>
          </a:prstGeom>
        </p:spPr>
      </p:pic>
    </p:spTree>
    <p:extLst>
      <p:ext uri="{BB962C8B-B14F-4D97-AF65-F5344CB8AC3E}">
        <p14:creationId xmlns:p14="http://schemas.microsoft.com/office/powerpoint/2010/main" val="213412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7385"/>
            </a:lvl1pPr>
          </a:lstStyle>
          <a:p>
            <a:r>
              <a:rPr lang="en-US" smtClean="0"/>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954">
                <a:solidFill>
                  <a:schemeClr val="tx1"/>
                </a:solidFill>
              </a:defRPr>
            </a:lvl1pPr>
            <a:lvl2pPr marL="562722" indent="0">
              <a:buNone/>
              <a:defRPr sz="2462">
                <a:solidFill>
                  <a:schemeClr val="tx1">
                    <a:tint val="75000"/>
                  </a:schemeClr>
                </a:solidFill>
              </a:defRPr>
            </a:lvl2pPr>
            <a:lvl3pPr marL="1125444" indent="0">
              <a:buNone/>
              <a:defRPr sz="2215">
                <a:solidFill>
                  <a:schemeClr val="tx1">
                    <a:tint val="75000"/>
                  </a:schemeClr>
                </a:solidFill>
              </a:defRPr>
            </a:lvl3pPr>
            <a:lvl4pPr marL="1688165" indent="0">
              <a:buNone/>
              <a:defRPr sz="1969">
                <a:solidFill>
                  <a:schemeClr val="tx1">
                    <a:tint val="75000"/>
                  </a:schemeClr>
                </a:solidFill>
              </a:defRPr>
            </a:lvl4pPr>
            <a:lvl5pPr marL="2250887" indent="0">
              <a:buNone/>
              <a:defRPr sz="1969">
                <a:solidFill>
                  <a:schemeClr val="tx1">
                    <a:tint val="75000"/>
                  </a:schemeClr>
                </a:solidFill>
              </a:defRPr>
            </a:lvl5pPr>
            <a:lvl6pPr marL="2813609" indent="0">
              <a:buNone/>
              <a:defRPr sz="1969">
                <a:solidFill>
                  <a:schemeClr val="tx1">
                    <a:tint val="75000"/>
                  </a:schemeClr>
                </a:solidFill>
              </a:defRPr>
            </a:lvl6pPr>
            <a:lvl7pPr marL="3376331" indent="0">
              <a:buNone/>
              <a:defRPr sz="1969">
                <a:solidFill>
                  <a:schemeClr val="tx1">
                    <a:tint val="75000"/>
                  </a:schemeClr>
                </a:solidFill>
              </a:defRPr>
            </a:lvl7pPr>
            <a:lvl8pPr marL="3939052" indent="0">
              <a:buNone/>
              <a:defRPr sz="1969">
                <a:solidFill>
                  <a:schemeClr val="tx1">
                    <a:tint val="75000"/>
                  </a:schemeClr>
                </a:solidFill>
              </a:defRPr>
            </a:lvl8pPr>
            <a:lvl9pPr marL="4501774" indent="0">
              <a:buNone/>
              <a:defRPr sz="1969">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1" y="1"/>
            <a:ext cx="1906586" cy="1516829"/>
          </a:xfrm>
          <a:prstGeom prst="rect">
            <a:avLst/>
          </a:prstGeom>
        </p:spPr>
      </p:pic>
    </p:spTree>
    <p:extLst>
      <p:ext uri="{BB962C8B-B14F-4D97-AF65-F5344CB8AC3E}">
        <p14:creationId xmlns:p14="http://schemas.microsoft.com/office/powerpoint/2010/main" val="214505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1" y="1"/>
            <a:ext cx="1906586" cy="1516829"/>
          </a:xfrm>
          <a:prstGeom prst="rect">
            <a:avLst/>
          </a:prstGeom>
        </p:spPr>
      </p:pic>
    </p:spTree>
    <p:extLst>
      <p:ext uri="{BB962C8B-B14F-4D97-AF65-F5344CB8AC3E}">
        <p14:creationId xmlns:p14="http://schemas.microsoft.com/office/powerpoint/2010/main" val="90373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90" y="1789747"/>
            <a:ext cx="5157787" cy="823912"/>
          </a:xfrm>
        </p:spPr>
        <p:txBody>
          <a:bodyPr anchor="b"/>
          <a:lstStyle>
            <a:lvl1pPr marL="0" indent="0">
              <a:buNone/>
              <a:defRPr sz="2954" b="1"/>
            </a:lvl1pPr>
            <a:lvl2pPr marL="562722" indent="0">
              <a:buNone/>
              <a:defRPr sz="2462" b="1"/>
            </a:lvl2pPr>
            <a:lvl3pPr marL="1125444" indent="0">
              <a:buNone/>
              <a:defRPr sz="2215" b="1"/>
            </a:lvl3pPr>
            <a:lvl4pPr marL="1688165" indent="0">
              <a:buNone/>
              <a:defRPr sz="1969" b="1"/>
            </a:lvl4pPr>
            <a:lvl5pPr marL="2250887" indent="0">
              <a:buNone/>
              <a:defRPr sz="1969" b="1"/>
            </a:lvl5pPr>
            <a:lvl6pPr marL="2813609" indent="0">
              <a:buNone/>
              <a:defRPr sz="1969" b="1"/>
            </a:lvl6pPr>
            <a:lvl7pPr marL="3376331" indent="0">
              <a:buNone/>
              <a:defRPr sz="1969" b="1"/>
            </a:lvl7pPr>
            <a:lvl8pPr marL="3939052" indent="0">
              <a:buNone/>
              <a:defRPr sz="1969" b="1"/>
            </a:lvl8pPr>
            <a:lvl9pPr marL="4501774" indent="0">
              <a:buNone/>
              <a:defRPr sz="1969" b="1"/>
            </a:lvl9pPr>
          </a:lstStyle>
          <a:p>
            <a:pPr lvl="0"/>
            <a:r>
              <a:rPr lang="en-US" smtClean="0"/>
              <a:t>Click to edit Master text styles</a:t>
            </a:r>
          </a:p>
        </p:txBody>
      </p:sp>
      <p:sp>
        <p:nvSpPr>
          <p:cNvPr id="4" name="Content Placeholder 3"/>
          <p:cNvSpPr>
            <a:spLocks noGrp="1"/>
          </p:cNvSpPr>
          <p:nvPr>
            <p:ph sz="half" idx="2"/>
          </p:nvPr>
        </p:nvSpPr>
        <p:spPr>
          <a:xfrm>
            <a:off x="839790" y="2832024"/>
            <a:ext cx="5157787" cy="320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76098"/>
            <a:ext cx="5183188" cy="823912"/>
          </a:xfrm>
        </p:spPr>
        <p:txBody>
          <a:bodyPr anchor="b"/>
          <a:lstStyle>
            <a:lvl1pPr marL="0" indent="0">
              <a:buNone/>
              <a:defRPr sz="2954" b="1"/>
            </a:lvl1pPr>
            <a:lvl2pPr marL="562722" indent="0">
              <a:buNone/>
              <a:defRPr sz="2462" b="1"/>
            </a:lvl2pPr>
            <a:lvl3pPr marL="1125444" indent="0">
              <a:buNone/>
              <a:defRPr sz="2215" b="1"/>
            </a:lvl3pPr>
            <a:lvl4pPr marL="1688165" indent="0">
              <a:buNone/>
              <a:defRPr sz="1969" b="1"/>
            </a:lvl4pPr>
            <a:lvl5pPr marL="2250887" indent="0">
              <a:buNone/>
              <a:defRPr sz="1969" b="1"/>
            </a:lvl5pPr>
            <a:lvl6pPr marL="2813609" indent="0">
              <a:buNone/>
              <a:defRPr sz="1969" b="1"/>
            </a:lvl6pPr>
            <a:lvl7pPr marL="3376331" indent="0">
              <a:buNone/>
              <a:defRPr sz="1969" b="1"/>
            </a:lvl7pPr>
            <a:lvl8pPr marL="3939052" indent="0">
              <a:buNone/>
              <a:defRPr sz="1969" b="1"/>
            </a:lvl8pPr>
            <a:lvl9pPr marL="4501774" indent="0">
              <a:buNone/>
              <a:defRPr sz="1969" b="1"/>
            </a:lvl9pPr>
          </a:lstStyle>
          <a:p>
            <a:pPr lvl="0"/>
            <a:r>
              <a:rPr lang="en-US" smtClean="0"/>
              <a:t>Click to edit Master text styles</a:t>
            </a:r>
          </a:p>
        </p:txBody>
      </p:sp>
      <p:sp>
        <p:nvSpPr>
          <p:cNvPr id="6" name="Content Placeholder 5"/>
          <p:cNvSpPr>
            <a:spLocks noGrp="1"/>
          </p:cNvSpPr>
          <p:nvPr>
            <p:ph sz="quarter" idx="4"/>
          </p:nvPr>
        </p:nvSpPr>
        <p:spPr>
          <a:xfrm>
            <a:off x="6172200" y="2845672"/>
            <a:ext cx="5183188" cy="320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1" y="1"/>
            <a:ext cx="1906586" cy="1516829"/>
          </a:xfrm>
          <a:prstGeom prst="rect">
            <a:avLst/>
          </a:prstGeom>
        </p:spPr>
      </p:pic>
    </p:spTree>
    <p:extLst>
      <p:ext uri="{BB962C8B-B14F-4D97-AF65-F5344CB8AC3E}">
        <p14:creationId xmlns:p14="http://schemas.microsoft.com/office/powerpoint/2010/main" val="97616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1" y="1"/>
            <a:ext cx="1906586" cy="1516829"/>
          </a:xfrm>
          <a:prstGeom prst="rect">
            <a:avLst/>
          </a:prstGeom>
        </p:spPr>
      </p:pic>
    </p:spTree>
    <p:extLst>
      <p:ext uri="{BB962C8B-B14F-4D97-AF65-F5344CB8AC3E}">
        <p14:creationId xmlns:p14="http://schemas.microsoft.com/office/powerpoint/2010/main" val="173759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4038601" y="6356353"/>
            <a:ext cx="4114800" cy="365125"/>
          </a:xfrm>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7382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1639955"/>
            <a:ext cx="10515600" cy="7265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1" y="2501485"/>
            <a:ext cx="10515600" cy="32234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477">
                <a:solidFill>
                  <a:schemeClr val="tx1">
                    <a:tint val="75000"/>
                  </a:schemeClr>
                </a:solidFill>
              </a:defRPr>
            </a:lvl1pPr>
          </a:lstStyle>
          <a:p>
            <a:endParaRPr lang="en-GB" b="1" dirty="0" smtClean="0">
              <a:solidFill>
                <a:srgbClr val="8B8B89"/>
              </a:solidFill>
              <a:latin typeface="Lato" charset="0"/>
              <a:ea typeface="Lato" charset="0"/>
              <a:cs typeface="Lato" charset="0"/>
            </a:endParaRPr>
          </a:p>
          <a:p>
            <a:r>
              <a:rPr lang="en-GB" b="1" dirty="0" err="1" smtClean="0">
                <a:solidFill>
                  <a:srgbClr val="8B8B89"/>
                </a:solidFill>
                <a:latin typeface="Lato" charset="0"/>
                <a:ea typeface="Lato" charset="0"/>
                <a:cs typeface="Lato" charset="0"/>
              </a:rPr>
              <a:t>www.ourmigrationstory.org.uk</a:t>
            </a:r>
            <a:endParaRPr lang="en-GB" b="1" dirty="0" smtClean="0"/>
          </a:p>
          <a:p>
            <a:endParaRPr lang="en-GB" dirty="0"/>
          </a:p>
        </p:txBody>
      </p:sp>
      <p:sp>
        <p:nvSpPr>
          <p:cNvPr id="8" name="Footer Placeholder 4"/>
          <p:cNvSpPr txBox="1">
            <a:spLocks/>
          </p:cNvSpPr>
          <p:nvPr userDrawn="1"/>
        </p:nvSpPr>
        <p:spPr>
          <a:xfrm>
            <a:off x="4038601" y="6356353"/>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215" dirty="0"/>
          </a:p>
        </p:txBody>
      </p:sp>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l="7466" t="49891" r="84986" b="36496"/>
          <a:stretch/>
        </p:blipFill>
        <p:spPr>
          <a:xfrm rot="16200000">
            <a:off x="129301" y="5972768"/>
            <a:ext cx="747656" cy="979776"/>
          </a:xfrm>
          <a:prstGeom prst="rect">
            <a:avLst/>
          </a:prstGeom>
        </p:spPr>
      </p:pic>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31059" t="78728" r="55630" b="-1305"/>
          <a:stretch/>
        </p:blipFill>
        <p:spPr>
          <a:xfrm rot="10800000">
            <a:off x="10569119" y="5516217"/>
            <a:ext cx="1622878" cy="1320267"/>
          </a:xfrm>
          <a:prstGeom prst="rect">
            <a:avLst/>
          </a:prstGeom>
        </p:spPr>
      </p:pic>
    </p:spTree>
    <p:extLst>
      <p:ext uri="{BB962C8B-B14F-4D97-AF65-F5344CB8AC3E}">
        <p14:creationId xmlns:p14="http://schemas.microsoft.com/office/powerpoint/2010/main" val="74839333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 id="2147483666" r:id="rId6"/>
    <p:sldLayoutId id="2147483667" r:id="rId7"/>
  </p:sldLayoutIdLst>
  <p:txStyles>
    <p:titleStyle>
      <a:lvl1pPr algn="l" defTabSz="1125444" rtl="0" eaLnBrk="1" latinLnBrk="0" hangingPunct="1">
        <a:lnSpc>
          <a:spcPct val="90000"/>
        </a:lnSpc>
        <a:spcBef>
          <a:spcPct val="0"/>
        </a:spcBef>
        <a:buNone/>
        <a:defRPr sz="5416" kern="1200">
          <a:solidFill>
            <a:schemeClr val="tx1"/>
          </a:solidFill>
          <a:latin typeface="+mj-lt"/>
          <a:ea typeface="+mj-ea"/>
          <a:cs typeface="+mj-cs"/>
        </a:defRPr>
      </a:lvl1pPr>
    </p:titleStyle>
    <p:bodyStyle>
      <a:lvl1pPr marL="281361" indent="-281361" algn="l" defTabSz="1125444" rtl="0" eaLnBrk="1" latinLnBrk="0" hangingPunct="1">
        <a:lnSpc>
          <a:spcPct val="90000"/>
        </a:lnSpc>
        <a:spcBef>
          <a:spcPts val="1231"/>
        </a:spcBef>
        <a:buFont typeface="Arial" panose="020B0604020202020204" pitchFamily="34" charset="0"/>
        <a:buChar char="•"/>
        <a:defRPr sz="3446" kern="1200">
          <a:solidFill>
            <a:schemeClr val="tx1"/>
          </a:solidFill>
          <a:latin typeface="+mn-lt"/>
          <a:ea typeface="+mn-ea"/>
          <a:cs typeface="+mn-cs"/>
        </a:defRPr>
      </a:lvl1pPr>
      <a:lvl2pPr marL="844083" indent="-281361" algn="l" defTabSz="1125444" rtl="0" eaLnBrk="1" latinLnBrk="0" hangingPunct="1">
        <a:lnSpc>
          <a:spcPct val="90000"/>
        </a:lnSpc>
        <a:spcBef>
          <a:spcPts val="615"/>
        </a:spcBef>
        <a:buFont typeface="Arial" panose="020B0604020202020204" pitchFamily="34" charset="0"/>
        <a:buChar char="•"/>
        <a:defRPr sz="2954" kern="1200">
          <a:solidFill>
            <a:schemeClr val="tx1"/>
          </a:solidFill>
          <a:latin typeface="+mn-lt"/>
          <a:ea typeface="+mn-ea"/>
          <a:cs typeface="+mn-cs"/>
        </a:defRPr>
      </a:lvl2pPr>
      <a:lvl3pPr marL="1406804" indent="-281361" algn="l" defTabSz="1125444" rtl="0" eaLnBrk="1" latinLnBrk="0" hangingPunct="1">
        <a:lnSpc>
          <a:spcPct val="90000"/>
        </a:lnSpc>
        <a:spcBef>
          <a:spcPts val="615"/>
        </a:spcBef>
        <a:buFont typeface="Arial" panose="020B0604020202020204" pitchFamily="34" charset="0"/>
        <a:buChar char="•"/>
        <a:defRPr sz="2462" kern="1200">
          <a:solidFill>
            <a:schemeClr val="tx1"/>
          </a:solidFill>
          <a:latin typeface="+mn-lt"/>
          <a:ea typeface="+mn-ea"/>
          <a:cs typeface="+mn-cs"/>
        </a:defRPr>
      </a:lvl3pPr>
      <a:lvl4pPr marL="1969526"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4pPr>
      <a:lvl5pPr marL="2532248"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urmigrationstory.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maban.co.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ourmigrationstory.org.uk/oms/by-era/1750%E2%80%93190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15410" y="2363273"/>
            <a:ext cx="10363200" cy="2638100"/>
          </a:xfrm>
        </p:spPr>
        <p:txBody>
          <a:bodyPr>
            <a:normAutofit fontScale="90000"/>
          </a:bodyPr>
          <a:lstStyle/>
          <a:p>
            <a:r>
              <a:rPr lang="en-GB" dirty="0" smtClean="0">
                <a:latin typeface="Lato" charset="0"/>
                <a:ea typeface="Lato" charset="0"/>
                <a:cs typeface="Lato" charset="0"/>
              </a:rPr>
              <a:t>Irish Migrants in 19</a:t>
            </a:r>
            <a:r>
              <a:rPr lang="en-GB" baseline="30000" dirty="0" smtClean="0">
                <a:latin typeface="Lato" charset="0"/>
                <a:ea typeface="Lato" charset="0"/>
                <a:cs typeface="Lato" charset="0"/>
              </a:rPr>
              <a:t>th</a:t>
            </a:r>
            <a:r>
              <a:rPr lang="en-GB" dirty="0">
                <a:latin typeface="Lato" charset="0"/>
                <a:ea typeface="Lato" charset="0"/>
                <a:cs typeface="Lato" charset="0"/>
              </a:rPr>
              <a:t>-</a:t>
            </a:r>
            <a:r>
              <a:rPr lang="en-GB" dirty="0" smtClean="0">
                <a:latin typeface="Lato" charset="0"/>
                <a:ea typeface="Lato" charset="0"/>
                <a:cs typeface="Lato" charset="0"/>
              </a:rPr>
              <a:t>Century Britain</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sz="4500" dirty="0" smtClean="0">
                <a:solidFill>
                  <a:srgbClr val="8B8B89"/>
                </a:solidFill>
                <a:latin typeface="Lato" charset="0"/>
                <a:ea typeface="Lato" charset="0"/>
                <a:cs typeface="Lato" charset="0"/>
              </a:rPr>
              <a:t>(1750-1900)</a:t>
            </a:r>
            <a:endParaRPr lang="en-GB" sz="4500" dirty="0">
              <a:solidFill>
                <a:srgbClr val="8B8B89"/>
              </a:solidFill>
              <a:latin typeface="Lato" charset="0"/>
              <a:ea typeface="Lato" charset="0"/>
              <a:cs typeface="Lato" charset="0"/>
            </a:endParaRPr>
          </a:p>
        </p:txBody>
      </p:sp>
      <p:sp>
        <p:nvSpPr>
          <p:cNvPr id="11" name="TextBox 10"/>
          <p:cNvSpPr txBox="1"/>
          <p:nvPr/>
        </p:nvSpPr>
        <p:spPr>
          <a:xfrm>
            <a:off x="4088610" y="6348089"/>
            <a:ext cx="4015843" cy="774058"/>
          </a:xfrm>
          <a:prstGeom prst="rect">
            <a:avLst/>
          </a:prstGeom>
          <a:noFill/>
        </p:spPr>
        <p:txBody>
          <a:bodyPr wrap="none" rtlCol="0">
            <a:spAutoFit/>
          </a:bodyPr>
          <a:lstStyle/>
          <a:p>
            <a:r>
              <a:rPr lang="en-GB" sz="2215" dirty="0">
                <a:solidFill>
                  <a:srgbClr val="8B8B89"/>
                </a:solidFill>
                <a:latin typeface="Lato" charset="0"/>
                <a:ea typeface="Lato" charset="0"/>
                <a:cs typeface="Lato" charset="0"/>
                <a:hlinkClick r:id="rId2"/>
              </a:rPr>
              <a:t>www.ourmigrationstory.org.uk</a:t>
            </a:r>
            <a:endParaRPr lang="en-GB" sz="2215" dirty="0">
              <a:solidFill>
                <a:srgbClr val="8B8B89"/>
              </a:solidFill>
              <a:latin typeface="Lato" charset="0"/>
              <a:ea typeface="Lato" charset="0"/>
              <a:cs typeface="Lato" charset="0"/>
            </a:endParaRPr>
          </a:p>
          <a:p>
            <a:endParaRPr lang="en-GB" sz="2215"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144515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274283" y="553340"/>
            <a:ext cx="4329548" cy="58769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 Placeholder 4"/>
          <p:cNvSpPr>
            <a:spLocks noGrp="1"/>
          </p:cNvSpPr>
          <p:nvPr>
            <p:ph type="body" idx="1"/>
          </p:nvPr>
        </p:nvSpPr>
        <p:spPr>
          <a:xfrm>
            <a:off x="861662" y="1240914"/>
            <a:ext cx="5157787" cy="1014046"/>
          </a:xfrm>
        </p:spPr>
        <p:txBody>
          <a:bodyPr/>
          <a:lstStyle/>
          <a:p>
            <a:r>
              <a:rPr lang="en-GB" dirty="0" smtClean="0">
                <a:solidFill>
                  <a:schemeClr val="bg1">
                    <a:lumMod val="50000"/>
                  </a:schemeClr>
                </a:solidFill>
              </a:rPr>
              <a:t>Lesson Objectives</a:t>
            </a:r>
            <a:endParaRPr lang="en-GB" dirty="0">
              <a:solidFill>
                <a:schemeClr val="bg1">
                  <a:lumMod val="50000"/>
                </a:schemeClr>
              </a:solidFill>
            </a:endParaRPr>
          </a:p>
        </p:txBody>
      </p:sp>
      <p:sp>
        <p:nvSpPr>
          <p:cNvPr id="6" name="Content Placeholder 5"/>
          <p:cNvSpPr>
            <a:spLocks noGrp="1"/>
          </p:cNvSpPr>
          <p:nvPr>
            <p:ph sz="half" idx="2"/>
          </p:nvPr>
        </p:nvSpPr>
        <p:spPr>
          <a:xfrm>
            <a:off x="861662" y="2523716"/>
            <a:ext cx="5157787" cy="3950677"/>
          </a:xfrm>
        </p:spPr>
        <p:txBody>
          <a:bodyPr>
            <a:noAutofit/>
          </a:bodyPr>
          <a:lstStyle/>
          <a:p>
            <a:pPr marL="562722" indent="-562722"/>
            <a:r>
              <a:rPr lang="en-GB" sz="2400" dirty="0">
                <a:latin typeface="Lato" charset="0"/>
                <a:ea typeface="Lato" charset="0"/>
                <a:cs typeface="Lato" charset="0"/>
              </a:rPr>
              <a:t>To know how the relationship between Ireland and Great Britain changed in 1800</a:t>
            </a:r>
          </a:p>
          <a:p>
            <a:pPr marL="562722" indent="-562722"/>
            <a:r>
              <a:rPr lang="en-GB" sz="2400" dirty="0">
                <a:latin typeface="Lato" charset="0"/>
                <a:ea typeface="Lato" charset="0"/>
                <a:cs typeface="Lato" charset="0"/>
              </a:rPr>
              <a:t>To describe two representations of 19th century Irish migrants to Britain</a:t>
            </a:r>
          </a:p>
          <a:p>
            <a:pPr marL="562722" indent="-562722"/>
            <a:r>
              <a:rPr lang="en-GB" sz="2400" dirty="0">
                <a:latin typeface="Lato" charset="0"/>
                <a:ea typeface="Lato" charset="0"/>
                <a:cs typeface="Lato" charset="0"/>
              </a:rPr>
              <a:t>To assess how far you agree with these representations</a:t>
            </a:r>
          </a:p>
        </p:txBody>
      </p:sp>
      <p:sp>
        <p:nvSpPr>
          <p:cNvPr id="7" name="Text Placeholder 6"/>
          <p:cNvSpPr>
            <a:spLocks noGrp="1"/>
          </p:cNvSpPr>
          <p:nvPr>
            <p:ph type="body" sz="quarter" idx="3"/>
          </p:nvPr>
        </p:nvSpPr>
        <p:spPr>
          <a:xfrm>
            <a:off x="6242199" y="1144662"/>
            <a:ext cx="5183188" cy="1014046"/>
          </a:xfrm>
        </p:spPr>
        <p:txBody>
          <a:bodyPr/>
          <a:lstStyle/>
          <a:p>
            <a:r>
              <a:rPr lang="en-GB" dirty="0" smtClean="0">
                <a:solidFill>
                  <a:schemeClr val="bg1"/>
                </a:solidFill>
                <a:effectLst>
                  <a:outerShdw blurRad="50800" dist="38100" dir="2700000" algn="tl" rotWithShape="0">
                    <a:prstClr val="black">
                      <a:alpha val="40000"/>
                    </a:prstClr>
                  </a:outerShdw>
                </a:effectLst>
              </a:rPr>
              <a:t>Starter task</a:t>
            </a:r>
            <a:endParaRPr lang="en-GB" dirty="0">
              <a:solidFill>
                <a:schemeClr val="bg1"/>
              </a:solidFill>
              <a:effectLst>
                <a:outerShdw blurRad="50800" dist="38100" dir="2700000" algn="tl" rotWithShape="0">
                  <a:prstClr val="black">
                    <a:alpha val="40000"/>
                  </a:prstClr>
                </a:outerShdw>
              </a:effectLst>
            </a:endParaRPr>
          </a:p>
        </p:txBody>
      </p:sp>
      <p:sp>
        <p:nvSpPr>
          <p:cNvPr id="8" name="Content Placeholder 7"/>
          <p:cNvSpPr>
            <a:spLocks noGrp="1"/>
          </p:cNvSpPr>
          <p:nvPr>
            <p:ph sz="quarter" idx="4"/>
          </p:nvPr>
        </p:nvSpPr>
        <p:spPr>
          <a:xfrm>
            <a:off x="6242199" y="2461062"/>
            <a:ext cx="4486310" cy="3843486"/>
          </a:xfrm>
        </p:spPr>
        <p:txBody>
          <a:bodyPr>
            <a:normAutofit/>
          </a:bodyPr>
          <a:lstStyle/>
          <a:p>
            <a:pPr marL="0" indent="0">
              <a:buNone/>
            </a:pPr>
            <a:r>
              <a:rPr lang="en-GB" sz="2400" dirty="0">
                <a:solidFill>
                  <a:schemeClr val="bg1"/>
                </a:solidFill>
                <a:latin typeface="Arial" panose="020B0604020202020204" pitchFamily="34" charset="0"/>
                <a:cs typeface="Arial" panose="020B0604020202020204" pitchFamily="34" charset="0"/>
              </a:rPr>
              <a:t>How are </a:t>
            </a:r>
            <a:r>
              <a:rPr lang="en-GB" sz="2400" dirty="0" smtClean="0">
                <a:solidFill>
                  <a:schemeClr val="bg1"/>
                </a:solidFill>
                <a:latin typeface="Arial" panose="020B0604020202020204" pitchFamily="34" charset="0"/>
                <a:cs typeface="Arial" panose="020B0604020202020204" pitchFamily="34" charset="0"/>
              </a:rPr>
              <a:t>Irish </a:t>
            </a:r>
            <a:r>
              <a:rPr lang="en-GB" sz="2400" dirty="0">
                <a:solidFill>
                  <a:schemeClr val="bg1"/>
                </a:solidFill>
                <a:latin typeface="Arial" panose="020B0604020202020204" pitchFamily="34" charset="0"/>
                <a:cs typeface="Arial" panose="020B0604020202020204" pitchFamily="34" charset="0"/>
              </a:rPr>
              <a:t>migrants represented in </a:t>
            </a:r>
            <a:r>
              <a:rPr lang="en-GB" sz="2400" dirty="0" smtClean="0">
                <a:solidFill>
                  <a:schemeClr val="bg1"/>
                </a:solidFill>
                <a:latin typeface="Arial" panose="020B0604020202020204" pitchFamily="34" charset="0"/>
                <a:cs typeface="Arial" panose="020B0604020202020204" pitchFamily="34" charset="0"/>
              </a:rPr>
              <a:t>Erskine </a:t>
            </a:r>
            <a:r>
              <a:rPr lang="en-GB" sz="2400" dirty="0" err="1" smtClean="0">
                <a:solidFill>
                  <a:schemeClr val="bg1"/>
                </a:solidFill>
                <a:latin typeface="Arial" panose="020B0604020202020204" pitchFamily="34" charset="0"/>
                <a:cs typeface="Arial" panose="020B0604020202020204" pitchFamily="34" charset="0"/>
              </a:rPr>
              <a:t>Nicol’s</a:t>
            </a:r>
            <a:r>
              <a:rPr lang="en-GB" sz="2400" dirty="0" smtClean="0">
                <a:solidFill>
                  <a:schemeClr val="bg1"/>
                </a:solidFill>
                <a:latin typeface="Arial" panose="020B0604020202020204" pitchFamily="34" charset="0"/>
                <a:cs typeface="Arial" panose="020B0604020202020204" pitchFamily="34" charset="0"/>
              </a:rPr>
              <a:t> painting ‘The Emigrants’? </a:t>
            </a:r>
            <a:endParaRPr lang="en-GB" sz="2400" dirty="0">
              <a:solidFill>
                <a:schemeClr val="bg1"/>
              </a:solidFill>
              <a:latin typeface="Arial" panose="020B0604020202020204" pitchFamily="34" charset="0"/>
              <a:cs typeface="Arial" panose="020B0604020202020204" pitchFamily="34" charset="0"/>
            </a:endParaRPr>
          </a:p>
          <a:p>
            <a:pPr marL="0" indent="0">
              <a:buNone/>
            </a:pPr>
            <a:r>
              <a:rPr lang="en-GB" sz="2400" dirty="0" smtClean="0">
                <a:solidFill>
                  <a:schemeClr val="bg1"/>
                </a:solidFill>
                <a:latin typeface="Arial" panose="020B0604020202020204" pitchFamily="34" charset="0"/>
                <a:cs typeface="Arial" panose="020B0604020202020204" pitchFamily="34" charset="0"/>
              </a:rPr>
              <a:t>What </a:t>
            </a:r>
            <a:r>
              <a:rPr lang="en-GB" sz="2400" dirty="0">
                <a:solidFill>
                  <a:schemeClr val="bg1"/>
                </a:solidFill>
                <a:latin typeface="Arial" panose="020B0604020202020204" pitchFamily="34" charset="0"/>
                <a:cs typeface="Arial" panose="020B0604020202020204" pitchFamily="34" charset="0"/>
              </a:rPr>
              <a:t>kind of response do you think the artist intended people viewing this painting to have towards Irish migrants</a:t>
            </a:r>
            <a:r>
              <a:rPr lang="en-GB" sz="2400" dirty="0" smtClean="0">
                <a:solidFill>
                  <a:schemeClr val="bg1"/>
                </a:solidFill>
                <a:latin typeface="Arial" panose="020B0604020202020204" pitchFamily="34" charset="0"/>
                <a:cs typeface="Arial" panose="020B0604020202020204" pitchFamily="34" charset="0"/>
              </a:rPr>
              <a:t>?</a:t>
            </a:r>
            <a:endParaRPr lang="en-GB" sz="2400" dirty="0">
              <a:solidFill>
                <a:schemeClr val="bg1"/>
              </a:solidFill>
              <a:latin typeface="Arial" panose="020B0604020202020204" pitchFamily="34" charset="0"/>
              <a:cs typeface="Arial" panose="020B0604020202020204" pitchFamily="34" charset="0"/>
            </a:endParaRPr>
          </a:p>
          <a:p>
            <a:pPr marL="0" indent="0">
              <a:buNone/>
            </a:pPr>
            <a:endParaRPr lang="en-GB" sz="2400" dirty="0">
              <a:solidFill>
                <a:schemeClr val="bg1"/>
              </a:solidFill>
              <a:latin typeface="Arial" panose="020B0604020202020204" pitchFamily="34" charset="0"/>
              <a:cs typeface="Arial" panose="020B0604020202020204" pitchFamily="34" charset="0"/>
            </a:endParaRPr>
          </a:p>
          <a:p>
            <a:pPr marL="0" indent="0">
              <a:buNone/>
            </a:pPr>
            <a:r>
              <a:rPr lang="en-GB" sz="2400" dirty="0">
                <a:solidFill>
                  <a:schemeClr val="bg1"/>
                </a:solidFill>
                <a:latin typeface="Arial" panose="020B0604020202020204" pitchFamily="34" charset="0"/>
                <a:cs typeface="Arial" panose="020B0604020202020204" pitchFamily="34" charset="0"/>
              </a:rPr>
              <a:t>How do you know?</a:t>
            </a:r>
          </a:p>
          <a:p>
            <a:endParaRPr lang="en-GB" sz="2708" dirty="0">
              <a:solidFill>
                <a:schemeClr val="bg1"/>
              </a:solidFill>
              <a:latin typeface="Lato" charset="0"/>
              <a:ea typeface="Lato" charset="0"/>
              <a:cs typeface="Lato" charset="0"/>
            </a:endParaRPr>
          </a:p>
        </p:txBody>
      </p:sp>
      <p:sp>
        <p:nvSpPr>
          <p:cNvPr id="11" name="TextBox 10"/>
          <p:cNvSpPr txBox="1"/>
          <p:nvPr/>
        </p:nvSpPr>
        <p:spPr>
          <a:xfrm>
            <a:off x="4626221" y="6430330"/>
            <a:ext cx="2956259" cy="338554"/>
          </a:xfrm>
          <a:prstGeom prst="rect">
            <a:avLst/>
          </a:prstGeom>
          <a:noFill/>
        </p:spPr>
        <p:txBody>
          <a:bodyPr wrap="none" rtlCol="0">
            <a:spAutoFit/>
          </a:bodyPr>
          <a:lstStyle/>
          <a:p>
            <a:r>
              <a:rPr lang="en-GB" sz="1600" dirty="0" err="1">
                <a:solidFill>
                  <a:srgbClr val="8B8B89"/>
                </a:solidFill>
                <a:latin typeface="Lato" charset="0"/>
                <a:ea typeface="Lato" charset="0"/>
                <a:cs typeface="Lato" charset="0"/>
              </a:rPr>
              <a:t>www.ourmigrationstory.org.uk</a:t>
            </a:r>
            <a:endParaRPr lang="en-GB" sz="1600"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178143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0927" y="5691666"/>
            <a:ext cx="4428724" cy="738664"/>
          </a:xfrm>
          <a:prstGeom prst="rect">
            <a:avLst/>
          </a:prstGeom>
        </p:spPr>
        <p:txBody>
          <a:bodyPr wrap="square">
            <a:spAutoFit/>
          </a:bodyPr>
          <a:lstStyle/>
          <a:p>
            <a:r>
              <a:rPr lang="en-GB" sz="1400" dirty="0">
                <a:solidFill>
                  <a:schemeClr val="tx1">
                    <a:lumMod val="50000"/>
                    <a:lumOff val="50000"/>
                  </a:schemeClr>
                </a:solidFill>
                <a:latin typeface="Lato" charset="0"/>
                <a:ea typeface="Lato" charset="0"/>
                <a:cs typeface="Lato" charset="0"/>
              </a:rPr>
              <a:t>'The Emigrants' by Erskine Nicol, 1864. This picture shows Irish emigrants at Ballinasloe station on their way to Galway to board boats to America. </a:t>
            </a:r>
          </a:p>
        </p:txBody>
      </p:sp>
      <p:sp>
        <p:nvSpPr>
          <p:cNvPr id="9" name="Content Placeholder 7"/>
          <p:cNvSpPr txBox="1">
            <a:spLocks/>
          </p:cNvSpPr>
          <p:nvPr/>
        </p:nvSpPr>
        <p:spPr>
          <a:xfrm>
            <a:off x="1100927" y="1156412"/>
            <a:ext cx="4534436" cy="3950677"/>
          </a:xfrm>
          <a:prstGeom prst="rect">
            <a:avLst/>
          </a:prstGeom>
        </p:spPr>
        <p:txBody>
          <a:bodyPr>
            <a:normAutofit/>
          </a:bodyPr>
          <a:lstStyle>
            <a:lvl1pPr marL="281361" indent="-281361" algn="l" defTabSz="1125444" rtl="0" eaLnBrk="1" latinLnBrk="0" hangingPunct="1">
              <a:lnSpc>
                <a:spcPct val="90000"/>
              </a:lnSpc>
              <a:spcBef>
                <a:spcPts val="1231"/>
              </a:spcBef>
              <a:buFont typeface="Arial" panose="020B0604020202020204" pitchFamily="34" charset="0"/>
              <a:buChar char="•"/>
              <a:defRPr sz="3446" kern="1200">
                <a:solidFill>
                  <a:schemeClr val="tx1"/>
                </a:solidFill>
                <a:latin typeface="+mn-lt"/>
                <a:ea typeface="+mn-ea"/>
                <a:cs typeface="+mn-cs"/>
              </a:defRPr>
            </a:lvl1pPr>
            <a:lvl2pPr marL="844083" indent="-281361" algn="l" defTabSz="1125444" rtl="0" eaLnBrk="1" latinLnBrk="0" hangingPunct="1">
              <a:lnSpc>
                <a:spcPct val="90000"/>
              </a:lnSpc>
              <a:spcBef>
                <a:spcPts val="615"/>
              </a:spcBef>
              <a:buFont typeface="Arial" panose="020B0604020202020204" pitchFamily="34" charset="0"/>
              <a:buChar char="•"/>
              <a:defRPr sz="2954" kern="1200">
                <a:solidFill>
                  <a:schemeClr val="tx1"/>
                </a:solidFill>
                <a:latin typeface="+mn-lt"/>
                <a:ea typeface="+mn-ea"/>
                <a:cs typeface="+mn-cs"/>
              </a:defRPr>
            </a:lvl2pPr>
            <a:lvl3pPr marL="1406804" indent="-281361" algn="l" defTabSz="1125444" rtl="0" eaLnBrk="1" latinLnBrk="0" hangingPunct="1">
              <a:lnSpc>
                <a:spcPct val="90000"/>
              </a:lnSpc>
              <a:spcBef>
                <a:spcPts val="615"/>
              </a:spcBef>
              <a:buFont typeface="Arial" panose="020B0604020202020204" pitchFamily="34" charset="0"/>
              <a:buChar char="•"/>
              <a:defRPr sz="2462" kern="1200">
                <a:solidFill>
                  <a:schemeClr val="tx1"/>
                </a:solidFill>
                <a:latin typeface="+mn-lt"/>
                <a:ea typeface="+mn-ea"/>
                <a:cs typeface="+mn-cs"/>
              </a:defRPr>
            </a:lvl3pPr>
            <a:lvl4pPr marL="1969526"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4pPr>
            <a:lvl5pPr marL="2532248"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latin typeface="Lato" charset="0"/>
                <a:ea typeface="Lato" charset="0"/>
                <a:cs typeface="Lato" charset="0"/>
              </a:rPr>
              <a:t>How are Irish migrants represented in Erskine </a:t>
            </a:r>
            <a:r>
              <a:rPr lang="en-GB" sz="2400" dirty="0" err="1" smtClean="0">
                <a:latin typeface="Lato" charset="0"/>
                <a:ea typeface="Lato" charset="0"/>
                <a:cs typeface="Lato" charset="0"/>
              </a:rPr>
              <a:t>Nicol’s</a:t>
            </a:r>
            <a:r>
              <a:rPr lang="en-GB" sz="2400" dirty="0" smtClean="0">
                <a:latin typeface="Lato" charset="0"/>
                <a:ea typeface="Lato" charset="0"/>
                <a:cs typeface="Lato" charset="0"/>
              </a:rPr>
              <a:t> painting ‘The Emigrants’? </a:t>
            </a:r>
          </a:p>
          <a:p>
            <a:pPr marL="0" indent="0">
              <a:buFont typeface="Arial" panose="020B0604020202020204" pitchFamily="34" charset="0"/>
              <a:buNone/>
            </a:pPr>
            <a:r>
              <a:rPr lang="en-GB" sz="2400" dirty="0" smtClean="0">
                <a:latin typeface="Lato" charset="0"/>
                <a:ea typeface="Lato" charset="0"/>
                <a:cs typeface="Lato" charset="0"/>
              </a:rPr>
              <a:t>What kind of response do you think the artist intended people viewing this painting to have towards Irish migrants?</a:t>
            </a:r>
          </a:p>
          <a:p>
            <a:pPr marL="0" indent="0">
              <a:buFont typeface="Arial" panose="020B0604020202020204" pitchFamily="34" charset="0"/>
              <a:buNone/>
            </a:pPr>
            <a:endParaRPr lang="en-GB" sz="2400" dirty="0" smtClean="0">
              <a:latin typeface="Lato" charset="0"/>
              <a:ea typeface="Lato" charset="0"/>
              <a:cs typeface="Lato" charset="0"/>
            </a:endParaRPr>
          </a:p>
          <a:p>
            <a:pPr marL="0" indent="0">
              <a:buFont typeface="Arial" panose="020B0604020202020204" pitchFamily="34" charset="0"/>
              <a:buNone/>
            </a:pPr>
            <a:r>
              <a:rPr lang="en-GB" sz="2400" dirty="0" smtClean="0">
                <a:latin typeface="Lato" charset="0"/>
                <a:ea typeface="Lato" charset="0"/>
                <a:cs typeface="Lato" charset="0"/>
              </a:rPr>
              <a:t>How do you know?</a:t>
            </a:r>
          </a:p>
          <a:p>
            <a:endParaRPr lang="en-GB" sz="2708" dirty="0">
              <a:solidFill>
                <a:schemeClr val="bg1"/>
              </a:solidFill>
              <a:latin typeface="Lato" charset="0"/>
              <a:ea typeface="Lato" charset="0"/>
              <a:cs typeface="Lato" charset="0"/>
            </a:endParaRPr>
          </a:p>
        </p:txBody>
      </p:sp>
      <p:sp>
        <p:nvSpPr>
          <p:cNvPr id="10" name="TextBox 9"/>
          <p:cNvSpPr txBox="1"/>
          <p:nvPr/>
        </p:nvSpPr>
        <p:spPr>
          <a:xfrm>
            <a:off x="8830754" y="36189"/>
            <a:ext cx="3347391" cy="357470"/>
          </a:xfrm>
          <a:prstGeom prst="rect">
            <a:avLst/>
          </a:prstGeom>
          <a:noFill/>
        </p:spPr>
        <p:txBody>
          <a:bodyPr wrap="none" rtlCol="0">
            <a:spAutoFit/>
          </a:bodyPr>
          <a:lstStyle/>
          <a:p>
            <a:r>
              <a:rPr lang="en-GB" sz="1723" dirty="0" smtClean="0">
                <a:solidFill>
                  <a:srgbClr val="8B8B89"/>
                </a:solidFill>
                <a:latin typeface="Lato" charset="0"/>
                <a:ea typeface="Lato" charset="0"/>
                <a:cs typeface="Lato" charset="0"/>
              </a:rPr>
              <a:t>Irish migrants in the </a:t>
            </a:r>
            <a:r>
              <a:rPr lang="en-GB" sz="1723" smtClean="0">
                <a:solidFill>
                  <a:srgbClr val="8B8B89"/>
                </a:solidFill>
                <a:latin typeface="Lato" charset="0"/>
                <a:ea typeface="Lato" charset="0"/>
                <a:cs typeface="Lato" charset="0"/>
              </a:rPr>
              <a:t>19</a:t>
            </a:r>
            <a:r>
              <a:rPr lang="en-GB" sz="1723" baseline="30000" smtClean="0">
                <a:solidFill>
                  <a:srgbClr val="8B8B89"/>
                </a:solidFill>
                <a:latin typeface="Lato" charset="0"/>
                <a:ea typeface="Lato" charset="0"/>
                <a:cs typeface="Lato" charset="0"/>
              </a:rPr>
              <a:t>th</a:t>
            </a:r>
            <a:r>
              <a:rPr lang="en-GB" sz="1723" smtClean="0">
                <a:solidFill>
                  <a:srgbClr val="8B8B89"/>
                </a:solidFill>
                <a:latin typeface="Lato" charset="0"/>
                <a:ea typeface="Lato" charset="0"/>
                <a:cs typeface="Lato" charset="0"/>
              </a:rPr>
              <a:t> century</a:t>
            </a:r>
            <a:endParaRPr lang="en-GB" sz="1723" dirty="0">
              <a:solidFill>
                <a:srgbClr val="8B8B89"/>
              </a:solidFill>
              <a:latin typeface="Lato" charset="0"/>
              <a:ea typeface="Lato" charset="0"/>
              <a:cs typeface="Lato" charset="0"/>
            </a:endParaRPr>
          </a:p>
        </p:txBody>
      </p:sp>
      <p:pic>
        <p:nvPicPr>
          <p:cNvPr id="11" name="Picture 10"/>
          <p:cNvPicPr>
            <a:picLocks noChangeAspect="1"/>
          </p:cNvPicPr>
          <p:nvPr/>
        </p:nvPicPr>
        <p:blipFill>
          <a:blip r:embed="rId2"/>
          <a:stretch>
            <a:fillRect/>
          </a:stretch>
        </p:blipFill>
        <p:spPr>
          <a:xfrm>
            <a:off x="6274283" y="553340"/>
            <a:ext cx="4329548" cy="58769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443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84666"/>
            <a:ext cx="12192000" cy="884903"/>
          </a:xfrm>
          <a:prstGeom prst="rect">
            <a:avLst/>
          </a:prstGeom>
        </p:spPr>
        <p:txBody>
          <a:bodyPr>
            <a:normAutofit fontScale="67500" lnSpcReduction="20000"/>
          </a:bodyPr>
          <a:lstStyle>
            <a:lvl1pPr algn="l" defTabSz="1125444" rtl="0" eaLnBrk="1" latinLnBrk="0" hangingPunct="1">
              <a:lnSpc>
                <a:spcPct val="90000"/>
              </a:lnSpc>
              <a:spcBef>
                <a:spcPct val="0"/>
              </a:spcBef>
              <a:buNone/>
              <a:defRPr sz="5416" kern="1200">
                <a:solidFill>
                  <a:schemeClr val="tx1"/>
                </a:solidFill>
                <a:latin typeface="+mj-lt"/>
                <a:ea typeface="+mj-ea"/>
                <a:cs typeface="+mj-cs"/>
              </a:defRPr>
            </a:lvl1pPr>
          </a:lstStyle>
          <a:p>
            <a:pPr algn="ctr"/>
            <a:r>
              <a:rPr lang="en-GB" dirty="0" smtClean="0">
                <a:latin typeface="Lato" charset="0"/>
                <a:ea typeface="Lato" charset="0"/>
                <a:cs typeface="Lato" charset="0"/>
              </a:rPr>
              <a:t>Great Britain vs the United Kingdom vs The British Isles</a:t>
            </a:r>
            <a:endParaRPr lang="en-GB" dirty="0">
              <a:latin typeface="Lato" charset="0"/>
              <a:ea typeface="Lato" charset="0"/>
              <a:cs typeface="Lato" charset="0"/>
            </a:endParaRPr>
          </a:p>
        </p:txBody>
      </p:sp>
      <p:pic>
        <p:nvPicPr>
          <p:cNvPr id="11" name="Picture 10" descr="England-vs-GB-Vs-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96" y="845952"/>
            <a:ext cx="5656184" cy="54788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601678" y="6597511"/>
            <a:ext cx="6988644" cy="307777"/>
          </a:xfrm>
          <a:prstGeom prst="rect">
            <a:avLst/>
          </a:prstGeom>
        </p:spPr>
        <p:txBody>
          <a:bodyPr wrap="none">
            <a:spAutoFit/>
          </a:bodyPr>
          <a:lstStyle/>
          <a:p>
            <a:r>
              <a:rPr lang="en-GB" sz="1400" i="1" dirty="0">
                <a:solidFill>
                  <a:srgbClr val="333333"/>
                </a:solidFill>
                <a:latin typeface="Crimson Text"/>
              </a:rPr>
              <a:t>Venn Diagram Map created by </a:t>
            </a:r>
            <a:r>
              <a:rPr lang="en-GB" sz="1400" i="1" u="sng" dirty="0">
                <a:solidFill>
                  <a:srgbClr val="333333"/>
                </a:solidFill>
                <a:latin typeface="Crimson Text"/>
                <a:hlinkClick r:id="rId4"/>
              </a:rPr>
              <a:t>Anna </a:t>
            </a:r>
            <a:r>
              <a:rPr lang="en-GB" sz="1400" i="1" u="sng" dirty="0" err="1">
                <a:solidFill>
                  <a:srgbClr val="333333"/>
                </a:solidFill>
                <a:latin typeface="Crimson Text"/>
                <a:hlinkClick r:id="rId4"/>
              </a:rPr>
              <a:t>Debenham</a:t>
            </a:r>
            <a:r>
              <a:rPr lang="en-GB" sz="1400" i="1" dirty="0">
                <a:solidFill>
                  <a:srgbClr val="333333"/>
                </a:solidFill>
                <a:latin typeface="Crimson Text"/>
              </a:rPr>
              <a:t>, found at http://brilliantmaps.com/eng-gb-uk/ </a:t>
            </a:r>
            <a:endParaRPr lang="en-GB" sz="1400" dirty="0"/>
          </a:p>
        </p:txBody>
      </p:sp>
      <p:sp>
        <p:nvSpPr>
          <p:cNvPr id="13" name="TextBox 12"/>
          <p:cNvSpPr txBox="1"/>
          <p:nvPr/>
        </p:nvSpPr>
        <p:spPr>
          <a:xfrm>
            <a:off x="6451927" y="1175239"/>
            <a:ext cx="5265174" cy="4524315"/>
          </a:xfrm>
          <a:prstGeom prst="rect">
            <a:avLst/>
          </a:prstGeom>
          <a:noFill/>
        </p:spPr>
        <p:txBody>
          <a:bodyPr wrap="square" rtlCol="0">
            <a:spAutoFit/>
          </a:bodyPr>
          <a:lstStyle/>
          <a:p>
            <a:r>
              <a:rPr lang="en-GB" dirty="0">
                <a:latin typeface="Lato" charset="0"/>
                <a:ea typeface="Lato" charset="0"/>
                <a:cs typeface="Lato" charset="0"/>
              </a:rPr>
              <a:t>From 1542 until 1800, Ireland shared a monarch with England (and from 1603, Scotland), but had its own parliament. </a:t>
            </a:r>
          </a:p>
          <a:p>
            <a:endParaRPr lang="en-GB" dirty="0">
              <a:latin typeface="Lato" charset="0"/>
              <a:ea typeface="Lato" charset="0"/>
              <a:cs typeface="Lato" charset="0"/>
            </a:endParaRPr>
          </a:p>
          <a:p>
            <a:r>
              <a:rPr lang="en-GB" dirty="0">
                <a:latin typeface="Lato" charset="0"/>
                <a:ea typeface="Lato" charset="0"/>
                <a:cs typeface="Lato" charset="0"/>
              </a:rPr>
              <a:t>From 1800 until 1922 the red line on the map would have incorporated the whole of the island of Ireland, as its parliament was abolished and it became a part of the United Kingdom of Great Britain and Ireland.</a:t>
            </a:r>
          </a:p>
          <a:p>
            <a:endParaRPr lang="en-GB" dirty="0">
              <a:latin typeface="Lato" charset="0"/>
              <a:ea typeface="Lato" charset="0"/>
              <a:cs typeface="Lato" charset="0"/>
            </a:endParaRPr>
          </a:p>
          <a:p>
            <a:r>
              <a:rPr lang="en-GB" dirty="0">
                <a:latin typeface="Lato" charset="0"/>
                <a:ea typeface="Lato" charset="0"/>
                <a:cs typeface="Lato" charset="0"/>
              </a:rPr>
              <a:t>In 1922, the island of Ireland was partitioned, with Northern Ireland remaining part of the United Kingdom (now the United Kingdom of Great Britain and Northern Ireland) and the Irish Free State (now known as the Republic of Ireland) becoming independent.</a:t>
            </a:r>
          </a:p>
        </p:txBody>
      </p:sp>
    </p:spTree>
    <p:extLst>
      <p:ext uri="{BB962C8B-B14F-4D97-AF65-F5344CB8AC3E}">
        <p14:creationId xmlns:p14="http://schemas.microsoft.com/office/powerpoint/2010/main" val="761795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307" y="1422074"/>
            <a:ext cx="10515600" cy="760399"/>
          </a:xfrm>
        </p:spPr>
        <p:txBody>
          <a:bodyPr>
            <a:noAutofit/>
          </a:bodyPr>
          <a:lstStyle/>
          <a:p>
            <a:r>
              <a:rPr lang="en-GB" sz="2215" b="1" dirty="0">
                <a:solidFill>
                  <a:srgbClr val="8B8B89"/>
                </a:solidFill>
                <a:latin typeface="Lato" charset="0"/>
                <a:ea typeface="Lato" charset="0"/>
                <a:cs typeface="Lato" charset="0"/>
              </a:rPr>
              <a:t>Questions based on </a:t>
            </a:r>
            <a:r>
              <a:rPr lang="en-GB" sz="2215" b="1" dirty="0" smtClean="0">
                <a:solidFill>
                  <a:srgbClr val="8B8B89"/>
                </a:solidFill>
                <a:latin typeface="Lato" charset="0"/>
                <a:ea typeface="Lato" charset="0"/>
                <a:cs typeface="Lato" charset="0"/>
              </a:rPr>
              <a:t>Professor </a:t>
            </a:r>
            <a:r>
              <a:rPr lang="en-GB" sz="2215" b="1" dirty="0">
                <a:solidFill>
                  <a:srgbClr val="8B8B89"/>
                </a:solidFill>
                <a:latin typeface="Lato" charset="0"/>
                <a:ea typeface="Lato" charset="0"/>
                <a:cs typeface="Lato" charset="0"/>
              </a:rPr>
              <a:t>David Feldman – </a:t>
            </a:r>
            <a:r>
              <a:rPr lang="en-GB" sz="2215" b="1" dirty="0">
                <a:solidFill>
                  <a:srgbClr val="8B8B89"/>
                </a:solidFill>
                <a:latin typeface="Lato" charset="0"/>
                <a:ea typeface="Lato" charset="0"/>
                <a:cs typeface="Lato" charset="0"/>
                <a:hlinkClick r:id="rId3"/>
              </a:rPr>
              <a:t>Migration to Britain 1750–1900 </a:t>
            </a:r>
            <a:endParaRPr lang="en-GB" sz="2215" b="1" dirty="0">
              <a:solidFill>
                <a:srgbClr val="8B8B89"/>
              </a:solidFill>
              <a:latin typeface="Lato" charset="0"/>
              <a:ea typeface="Lato" charset="0"/>
              <a:cs typeface="Lato" charset="0"/>
            </a:endParaRPr>
          </a:p>
        </p:txBody>
      </p:sp>
      <p:sp>
        <p:nvSpPr>
          <p:cNvPr id="3" name="Text Placeholder 2"/>
          <p:cNvSpPr>
            <a:spLocks noGrp="1"/>
          </p:cNvSpPr>
          <p:nvPr>
            <p:ph type="body" idx="1"/>
          </p:nvPr>
        </p:nvSpPr>
        <p:spPr>
          <a:xfrm>
            <a:off x="1351278" y="2384359"/>
            <a:ext cx="10515600" cy="4561866"/>
          </a:xfrm>
        </p:spPr>
        <p:txBody>
          <a:bodyPr>
            <a:normAutofit/>
          </a:bodyPr>
          <a:lstStyle/>
          <a:p>
            <a:pPr marL="514350" indent="-514350">
              <a:lnSpc>
                <a:spcPct val="120000"/>
              </a:lnSpc>
              <a:buAutoNum type="arabicPeriod"/>
            </a:pPr>
            <a:r>
              <a:rPr lang="en-GB" sz="2400" dirty="0">
                <a:latin typeface="Lato" charset="0"/>
                <a:ea typeface="Lato" charset="0"/>
                <a:cs typeface="Lato" charset="0"/>
              </a:rPr>
              <a:t>How many Irish immigrants moved to other parts of the United Kingdom (England, Scotland and Wales) during the 19</a:t>
            </a:r>
            <a:r>
              <a:rPr lang="en-GB" sz="2400" baseline="30000" dirty="0">
                <a:latin typeface="Lato" charset="0"/>
                <a:ea typeface="Lato" charset="0"/>
                <a:cs typeface="Lato" charset="0"/>
              </a:rPr>
              <a:t>th</a:t>
            </a:r>
            <a:r>
              <a:rPr lang="en-GB" sz="2400" dirty="0">
                <a:latin typeface="Lato" charset="0"/>
                <a:ea typeface="Lato" charset="0"/>
                <a:cs typeface="Lato" charset="0"/>
              </a:rPr>
              <a:t> century?</a:t>
            </a:r>
          </a:p>
          <a:p>
            <a:pPr marL="514350" indent="-514350">
              <a:lnSpc>
                <a:spcPct val="120000"/>
              </a:lnSpc>
              <a:buAutoNum type="arabicPeriod"/>
            </a:pPr>
            <a:r>
              <a:rPr lang="en-GB" sz="2400" dirty="0">
                <a:latin typeface="Lato" charset="0"/>
                <a:ea typeface="Lato" charset="0"/>
                <a:cs typeface="Lato" charset="0"/>
              </a:rPr>
              <a:t>How did Ireland’s relationship with Great Britain change in 1800?</a:t>
            </a:r>
          </a:p>
          <a:p>
            <a:pPr marL="514350" indent="-514350">
              <a:lnSpc>
                <a:spcPct val="120000"/>
              </a:lnSpc>
              <a:buAutoNum type="arabicPeriod"/>
            </a:pPr>
            <a:r>
              <a:rPr lang="en-GB" sz="2400" dirty="0">
                <a:latin typeface="Lato" charset="0"/>
                <a:ea typeface="Lato" charset="0"/>
                <a:cs typeface="Lato" charset="0"/>
              </a:rPr>
              <a:t>How did this potentially change the status of Irish people moving to Great Britain</a:t>
            </a:r>
            <a:r>
              <a:rPr lang="en-GB" sz="2400" dirty="0" smtClean="0">
                <a:latin typeface="Lato" charset="0"/>
                <a:ea typeface="Lato" charset="0"/>
                <a:cs typeface="Lato" charset="0"/>
              </a:rPr>
              <a:t>?</a:t>
            </a:r>
            <a:endParaRPr lang="en-GB" sz="2400" dirty="0">
              <a:latin typeface="Lato" charset="0"/>
              <a:ea typeface="Lato" charset="0"/>
              <a:cs typeface="Lato" charset="0"/>
            </a:endParaRPr>
          </a:p>
        </p:txBody>
      </p:sp>
      <p:sp>
        <p:nvSpPr>
          <p:cNvPr id="10" name="TextBox 9"/>
          <p:cNvSpPr txBox="1"/>
          <p:nvPr/>
        </p:nvSpPr>
        <p:spPr>
          <a:xfrm>
            <a:off x="4626221" y="6430330"/>
            <a:ext cx="2956259" cy="338554"/>
          </a:xfrm>
          <a:prstGeom prst="rect">
            <a:avLst/>
          </a:prstGeom>
          <a:noFill/>
        </p:spPr>
        <p:txBody>
          <a:bodyPr wrap="none" rtlCol="0">
            <a:spAutoFit/>
          </a:bodyPr>
          <a:lstStyle/>
          <a:p>
            <a:r>
              <a:rPr lang="en-GB" sz="1600" smtClean="0">
                <a:solidFill>
                  <a:srgbClr val="8B8B89"/>
                </a:solidFill>
                <a:latin typeface="Lato" charset="0"/>
                <a:ea typeface="Lato" charset="0"/>
                <a:cs typeface="Lato" charset="0"/>
              </a:rPr>
              <a:t>www.ourmigrationstory.org.uk</a:t>
            </a:r>
            <a:endParaRPr lang="en-GB" sz="1600" dirty="0">
              <a:solidFill>
                <a:srgbClr val="8B8B89"/>
              </a:solidFill>
              <a:latin typeface="Lato" charset="0"/>
              <a:ea typeface="Lato" charset="0"/>
              <a:cs typeface="Lato" charset="0"/>
            </a:endParaRPr>
          </a:p>
        </p:txBody>
      </p:sp>
      <p:sp>
        <p:nvSpPr>
          <p:cNvPr id="6" name="TextBox 5"/>
          <p:cNvSpPr txBox="1"/>
          <p:nvPr/>
        </p:nvSpPr>
        <p:spPr>
          <a:xfrm>
            <a:off x="8830754" y="36189"/>
            <a:ext cx="3347391" cy="357470"/>
          </a:xfrm>
          <a:prstGeom prst="rect">
            <a:avLst/>
          </a:prstGeom>
          <a:noFill/>
        </p:spPr>
        <p:txBody>
          <a:bodyPr wrap="none" rtlCol="0">
            <a:spAutoFit/>
          </a:bodyPr>
          <a:lstStyle/>
          <a:p>
            <a:r>
              <a:rPr lang="en-GB" sz="1723" dirty="0" smtClean="0">
                <a:solidFill>
                  <a:srgbClr val="8B8B89"/>
                </a:solidFill>
                <a:latin typeface="Lato" charset="0"/>
                <a:ea typeface="Lato" charset="0"/>
                <a:cs typeface="Lato" charset="0"/>
              </a:rPr>
              <a:t>Irish migrants in the </a:t>
            </a:r>
            <a:r>
              <a:rPr lang="en-GB" sz="1723" smtClean="0">
                <a:solidFill>
                  <a:srgbClr val="8B8B89"/>
                </a:solidFill>
                <a:latin typeface="Lato" charset="0"/>
                <a:ea typeface="Lato" charset="0"/>
                <a:cs typeface="Lato" charset="0"/>
              </a:rPr>
              <a:t>19</a:t>
            </a:r>
            <a:r>
              <a:rPr lang="en-GB" sz="1723" baseline="30000" smtClean="0">
                <a:solidFill>
                  <a:srgbClr val="8B8B89"/>
                </a:solidFill>
                <a:latin typeface="Lato" charset="0"/>
                <a:ea typeface="Lato" charset="0"/>
                <a:cs typeface="Lato" charset="0"/>
              </a:rPr>
              <a:t>th</a:t>
            </a:r>
            <a:r>
              <a:rPr lang="en-GB" sz="1723" smtClean="0">
                <a:solidFill>
                  <a:srgbClr val="8B8B89"/>
                </a:solidFill>
                <a:latin typeface="Lato" charset="0"/>
                <a:ea typeface="Lato" charset="0"/>
                <a:cs typeface="Lato" charset="0"/>
              </a:rPr>
              <a:t> century</a:t>
            </a:r>
            <a:endParaRPr lang="en-GB" sz="1723"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557501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87642" y="568067"/>
            <a:ext cx="10816715" cy="5123607"/>
          </a:xfrm>
        </p:spPr>
        <p:txBody>
          <a:bodyPr>
            <a:noAutofit/>
          </a:bodyPr>
          <a:lstStyle/>
          <a:p>
            <a:pPr marL="0" indent="0">
              <a:lnSpc>
                <a:spcPct val="100000"/>
              </a:lnSpc>
              <a:buNone/>
            </a:pPr>
            <a:r>
              <a:rPr lang="en-GB" sz="3000" b="1" dirty="0"/>
              <a:t>George </a:t>
            </a:r>
            <a:r>
              <a:rPr lang="en-GB" sz="3000" b="1" dirty="0" err="1"/>
              <a:t>Cornewall</a:t>
            </a:r>
            <a:r>
              <a:rPr lang="en-GB" sz="3000" b="1" dirty="0"/>
              <a:t> Lewis’s survey of the Irish community, 1836</a:t>
            </a:r>
            <a:endParaRPr lang="en-GB" sz="3000" dirty="0" smtClean="0"/>
          </a:p>
          <a:p>
            <a:pPr marL="0" indent="0">
              <a:lnSpc>
                <a:spcPct val="100000"/>
              </a:lnSpc>
              <a:buNone/>
            </a:pPr>
            <a:endParaRPr lang="en-GB" sz="1400" dirty="0" smtClean="0"/>
          </a:p>
          <a:p>
            <a:pPr marL="0" indent="0">
              <a:lnSpc>
                <a:spcPct val="100000"/>
              </a:lnSpc>
              <a:buNone/>
            </a:pPr>
            <a:r>
              <a:rPr lang="en-GB" sz="3000" dirty="0" smtClean="0"/>
              <a:t>George </a:t>
            </a:r>
            <a:r>
              <a:rPr lang="en-GB" sz="3000" dirty="0" err="1"/>
              <a:t>Cornewall</a:t>
            </a:r>
            <a:r>
              <a:rPr lang="en-GB" sz="3000" dirty="0"/>
              <a:t> Lewis’s survey of the Irish community, published in 1836, presented the findings of his whistle-stop tour of the hotspots of Irish settlement in Britain. The report was a sub-element of Archbishop </a:t>
            </a:r>
            <a:r>
              <a:rPr lang="en-GB" sz="3000" dirty="0" err="1"/>
              <a:t>Whateley’s</a:t>
            </a:r>
            <a:r>
              <a:rPr lang="en-GB" sz="3000" dirty="0"/>
              <a:t> huge investigation of poverty in Ireland and formed an appendix to the report of the Commission of Investigation into Irish Poverty</a:t>
            </a:r>
            <a:r>
              <a:rPr lang="en-GB" sz="3000" dirty="0" smtClean="0"/>
              <a:t>.</a:t>
            </a:r>
            <a:endParaRPr lang="en-GB" sz="3000" dirty="0"/>
          </a:p>
          <a:p>
            <a:pPr marL="0" indent="0">
              <a:buNone/>
            </a:pPr>
            <a:r>
              <a:rPr lang="en-GB" sz="3000" dirty="0"/>
              <a:t>The Commission of Investigation into Irish Poverty was put in place by the government of the day to check the need for an Irish Poor Law to match that which had been introduced in England (the Poor Law Amendment Act, 1834). </a:t>
            </a:r>
          </a:p>
          <a:p>
            <a:pPr marL="0" indent="0">
              <a:buNone/>
            </a:pPr>
            <a:endParaRPr lang="en-GB" sz="3000" dirty="0">
              <a:latin typeface="Lato" charset="0"/>
              <a:ea typeface="Lato" charset="0"/>
              <a:cs typeface="Lato" charset="0"/>
            </a:endParaRPr>
          </a:p>
        </p:txBody>
      </p:sp>
      <p:sp>
        <p:nvSpPr>
          <p:cNvPr id="6" name="TextBox 5"/>
          <p:cNvSpPr txBox="1"/>
          <p:nvPr/>
        </p:nvSpPr>
        <p:spPr>
          <a:xfrm>
            <a:off x="4626221" y="6430330"/>
            <a:ext cx="2956259" cy="338554"/>
          </a:xfrm>
          <a:prstGeom prst="rect">
            <a:avLst/>
          </a:prstGeom>
          <a:noFill/>
        </p:spPr>
        <p:txBody>
          <a:bodyPr wrap="none" rtlCol="0">
            <a:spAutoFit/>
          </a:bodyPr>
          <a:lstStyle/>
          <a:p>
            <a:r>
              <a:rPr lang="en-GB" sz="1600" smtClean="0">
                <a:solidFill>
                  <a:srgbClr val="8B8B89"/>
                </a:solidFill>
                <a:latin typeface="Lato" charset="0"/>
                <a:ea typeface="Lato" charset="0"/>
                <a:cs typeface="Lato" charset="0"/>
              </a:rPr>
              <a:t>www.ourmigrationstory.org.uk</a:t>
            </a:r>
            <a:endParaRPr lang="en-GB" sz="1600" dirty="0">
              <a:solidFill>
                <a:srgbClr val="8B8B89"/>
              </a:solidFill>
              <a:latin typeface="Lato" charset="0"/>
              <a:ea typeface="Lato" charset="0"/>
              <a:cs typeface="Lato" charset="0"/>
            </a:endParaRPr>
          </a:p>
        </p:txBody>
      </p:sp>
      <p:sp>
        <p:nvSpPr>
          <p:cNvPr id="7" name="TextBox 6"/>
          <p:cNvSpPr txBox="1"/>
          <p:nvPr/>
        </p:nvSpPr>
        <p:spPr>
          <a:xfrm>
            <a:off x="8830754" y="36189"/>
            <a:ext cx="3347391" cy="357470"/>
          </a:xfrm>
          <a:prstGeom prst="rect">
            <a:avLst/>
          </a:prstGeom>
          <a:noFill/>
        </p:spPr>
        <p:txBody>
          <a:bodyPr wrap="none" rtlCol="0">
            <a:spAutoFit/>
          </a:bodyPr>
          <a:lstStyle/>
          <a:p>
            <a:r>
              <a:rPr lang="en-GB" sz="1723" dirty="0" smtClean="0">
                <a:solidFill>
                  <a:srgbClr val="8B8B89"/>
                </a:solidFill>
                <a:latin typeface="Lato" charset="0"/>
                <a:ea typeface="Lato" charset="0"/>
                <a:cs typeface="Lato" charset="0"/>
              </a:rPr>
              <a:t>Irish migrants in the </a:t>
            </a:r>
            <a:r>
              <a:rPr lang="en-GB" sz="1723" smtClean="0">
                <a:solidFill>
                  <a:srgbClr val="8B8B89"/>
                </a:solidFill>
                <a:latin typeface="Lato" charset="0"/>
                <a:ea typeface="Lato" charset="0"/>
                <a:cs typeface="Lato" charset="0"/>
              </a:rPr>
              <a:t>19</a:t>
            </a:r>
            <a:r>
              <a:rPr lang="en-GB" sz="1723" baseline="30000" smtClean="0">
                <a:solidFill>
                  <a:srgbClr val="8B8B89"/>
                </a:solidFill>
                <a:latin typeface="Lato" charset="0"/>
                <a:ea typeface="Lato" charset="0"/>
                <a:cs typeface="Lato" charset="0"/>
              </a:rPr>
              <a:t>th</a:t>
            </a:r>
            <a:r>
              <a:rPr lang="en-GB" sz="1723" smtClean="0">
                <a:solidFill>
                  <a:srgbClr val="8B8B89"/>
                </a:solidFill>
                <a:latin typeface="Lato" charset="0"/>
                <a:ea typeface="Lato" charset="0"/>
                <a:cs typeface="Lato" charset="0"/>
              </a:rPr>
              <a:t> century</a:t>
            </a:r>
            <a:endParaRPr lang="en-GB" sz="1723"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920323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26221" y="6430330"/>
            <a:ext cx="2956259" cy="338554"/>
          </a:xfrm>
          <a:prstGeom prst="rect">
            <a:avLst/>
          </a:prstGeom>
          <a:noFill/>
        </p:spPr>
        <p:txBody>
          <a:bodyPr wrap="none" rtlCol="0">
            <a:spAutoFit/>
          </a:bodyPr>
          <a:lstStyle/>
          <a:p>
            <a:r>
              <a:rPr lang="en-GB" sz="1600" dirty="0" err="1">
                <a:solidFill>
                  <a:srgbClr val="8B8B89"/>
                </a:solidFill>
                <a:latin typeface="Lato" charset="0"/>
                <a:ea typeface="Lato" charset="0"/>
                <a:cs typeface="Lato" charset="0"/>
              </a:rPr>
              <a:t>www.ourmigrationstory.org.uk</a:t>
            </a:r>
            <a:endParaRPr lang="en-GB" sz="1600" dirty="0">
              <a:solidFill>
                <a:srgbClr val="8B8B89"/>
              </a:solidFill>
              <a:latin typeface="Lato" charset="0"/>
              <a:ea typeface="Lato" charset="0"/>
              <a:cs typeface="Lato" charset="0"/>
            </a:endParaRPr>
          </a:p>
        </p:txBody>
      </p:sp>
      <p:pic>
        <p:nvPicPr>
          <p:cNvPr id="5" name="Picture 4" descr="A picture containing indoor&#10;&#10;Description generated with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78" y="1388419"/>
            <a:ext cx="9542573" cy="2642793"/>
          </a:xfrm>
          <a:prstGeom prst="rect">
            <a:avLst/>
          </a:prstGeom>
          <a:ln>
            <a:solidFill>
              <a:schemeClr val="tx1"/>
            </a:solidFill>
          </a:ln>
        </p:spPr>
      </p:pic>
      <p:sp>
        <p:nvSpPr>
          <p:cNvPr id="7" name="TextBox 6"/>
          <p:cNvSpPr txBox="1"/>
          <p:nvPr/>
        </p:nvSpPr>
        <p:spPr>
          <a:xfrm>
            <a:off x="279443" y="256307"/>
            <a:ext cx="2964426" cy="369332"/>
          </a:xfrm>
          <a:prstGeom prst="rect">
            <a:avLst/>
          </a:prstGeom>
          <a:noFill/>
        </p:spPr>
        <p:txBody>
          <a:bodyPr wrap="square" rtlCol="0">
            <a:spAutoFit/>
          </a:bodyPr>
          <a:lstStyle/>
          <a:p>
            <a:r>
              <a:rPr lang="en-GB" dirty="0"/>
              <a:t>Source A</a:t>
            </a:r>
          </a:p>
        </p:txBody>
      </p:sp>
      <p:sp>
        <p:nvSpPr>
          <p:cNvPr id="8" name="TextBox 7"/>
          <p:cNvSpPr txBox="1"/>
          <p:nvPr/>
        </p:nvSpPr>
        <p:spPr>
          <a:xfrm>
            <a:off x="8830754" y="36189"/>
            <a:ext cx="3347391" cy="357470"/>
          </a:xfrm>
          <a:prstGeom prst="rect">
            <a:avLst/>
          </a:prstGeom>
          <a:noFill/>
        </p:spPr>
        <p:txBody>
          <a:bodyPr wrap="none" rtlCol="0">
            <a:spAutoFit/>
          </a:bodyPr>
          <a:lstStyle/>
          <a:p>
            <a:r>
              <a:rPr lang="en-GB" sz="1723" dirty="0" smtClean="0">
                <a:solidFill>
                  <a:srgbClr val="8B8B89"/>
                </a:solidFill>
                <a:latin typeface="Lato" charset="0"/>
                <a:ea typeface="Lato" charset="0"/>
                <a:cs typeface="Lato" charset="0"/>
              </a:rPr>
              <a:t>Irish migrants in the </a:t>
            </a:r>
            <a:r>
              <a:rPr lang="en-GB" sz="1723" smtClean="0">
                <a:solidFill>
                  <a:srgbClr val="8B8B89"/>
                </a:solidFill>
                <a:latin typeface="Lato" charset="0"/>
                <a:ea typeface="Lato" charset="0"/>
                <a:cs typeface="Lato" charset="0"/>
              </a:rPr>
              <a:t>19</a:t>
            </a:r>
            <a:r>
              <a:rPr lang="en-GB" sz="1723" baseline="30000" smtClean="0">
                <a:solidFill>
                  <a:srgbClr val="8B8B89"/>
                </a:solidFill>
                <a:latin typeface="Lato" charset="0"/>
                <a:ea typeface="Lato" charset="0"/>
                <a:cs typeface="Lato" charset="0"/>
              </a:rPr>
              <a:t>th</a:t>
            </a:r>
            <a:r>
              <a:rPr lang="en-GB" sz="1723" smtClean="0">
                <a:solidFill>
                  <a:srgbClr val="8B8B89"/>
                </a:solidFill>
                <a:latin typeface="Lato" charset="0"/>
                <a:ea typeface="Lato" charset="0"/>
                <a:cs typeface="Lato" charset="0"/>
              </a:rPr>
              <a:t> century</a:t>
            </a:r>
            <a:endParaRPr lang="en-GB" sz="1723" dirty="0">
              <a:solidFill>
                <a:srgbClr val="8B8B89"/>
              </a:solidFill>
              <a:latin typeface="Lato" charset="0"/>
              <a:ea typeface="Lato" charset="0"/>
              <a:cs typeface="Lato" charset="0"/>
            </a:endParaRPr>
          </a:p>
        </p:txBody>
      </p:sp>
      <p:sp>
        <p:nvSpPr>
          <p:cNvPr id="11" name="TextBox 10"/>
          <p:cNvSpPr txBox="1"/>
          <p:nvPr/>
        </p:nvSpPr>
        <p:spPr>
          <a:xfrm>
            <a:off x="586029" y="5025972"/>
            <a:ext cx="11760114" cy="523220"/>
          </a:xfrm>
          <a:prstGeom prst="rect">
            <a:avLst/>
          </a:prstGeom>
          <a:noFill/>
        </p:spPr>
        <p:txBody>
          <a:bodyPr wrap="square" rtlCol="0">
            <a:spAutoFit/>
          </a:bodyPr>
          <a:lstStyle/>
          <a:p>
            <a:r>
              <a:rPr lang="en-GB" sz="2800" b="1" dirty="0">
                <a:latin typeface="Lato" charset="0"/>
                <a:ea typeface="Lato" charset="0"/>
                <a:cs typeface="Lato" charset="0"/>
              </a:rPr>
              <a:t>How is the Irish immigrant community represented in this extract?</a:t>
            </a:r>
          </a:p>
        </p:txBody>
      </p:sp>
    </p:spTree>
    <p:extLst>
      <p:ext uri="{BB962C8B-B14F-4D97-AF65-F5344CB8AC3E}">
        <p14:creationId xmlns:p14="http://schemas.microsoft.com/office/powerpoint/2010/main" val="204306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26221" y="6430330"/>
            <a:ext cx="2956259" cy="338554"/>
          </a:xfrm>
          <a:prstGeom prst="rect">
            <a:avLst/>
          </a:prstGeom>
          <a:noFill/>
        </p:spPr>
        <p:txBody>
          <a:bodyPr wrap="none" rtlCol="0">
            <a:spAutoFit/>
          </a:bodyPr>
          <a:lstStyle/>
          <a:p>
            <a:r>
              <a:rPr lang="en-GB" sz="1600" dirty="0" err="1">
                <a:solidFill>
                  <a:srgbClr val="8B8B89"/>
                </a:solidFill>
                <a:latin typeface="Lato" charset="0"/>
                <a:ea typeface="Lato" charset="0"/>
                <a:cs typeface="Lato" charset="0"/>
              </a:rPr>
              <a:t>www.ourmigrationstory.org.uk</a:t>
            </a:r>
            <a:endParaRPr lang="en-GB" sz="1600" dirty="0">
              <a:solidFill>
                <a:srgbClr val="8B8B89"/>
              </a:solidFill>
              <a:latin typeface="Lato" charset="0"/>
              <a:ea typeface="Lato" charset="0"/>
              <a:cs typeface="Lato" charset="0"/>
            </a:endParaRPr>
          </a:p>
        </p:txBody>
      </p:sp>
      <p:sp>
        <p:nvSpPr>
          <p:cNvPr id="6" name="TextBox 5"/>
          <p:cNvSpPr txBox="1"/>
          <p:nvPr/>
        </p:nvSpPr>
        <p:spPr>
          <a:xfrm>
            <a:off x="586029" y="5025972"/>
            <a:ext cx="11760114" cy="523220"/>
          </a:xfrm>
          <a:prstGeom prst="rect">
            <a:avLst/>
          </a:prstGeom>
          <a:noFill/>
        </p:spPr>
        <p:txBody>
          <a:bodyPr wrap="square" rtlCol="0">
            <a:spAutoFit/>
          </a:bodyPr>
          <a:lstStyle/>
          <a:p>
            <a:r>
              <a:rPr lang="en-GB" sz="2800" b="1" dirty="0">
                <a:latin typeface="Lato" charset="0"/>
                <a:ea typeface="Lato" charset="0"/>
                <a:cs typeface="Lato" charset="0"/>
              </a:rPr>
              <a:t>How is the Irish immigrant community represented in this extract?</a:t>
            </a:r>
          </a:p>
        </p:txBody>
      </p:sp>
      <p:sp>
        <p:nvSpPr>
          <p:cNvPr id="7" name="TextBox 6"/>
          <p:cNvSpPr txBox="1"/>
          <p:nvPr/>
        </p:nvSpPr>
        <p:spPr>
          <a:xfrm>
            <a:off x="279443" y="256307"/>
            <a:ext cx="2964426" cy="369332"/>
          </a:xfrm>
          <a:prstGeom prst="rect">
            <a:avLst/>
          </a:prstGeom>
          <a:noFill/>
        </p:spPr>
        <p:txBody>
          <a:bodyPr wrap="square" rtlCol="0">
            <a:spAutoFit/>
          </a:bodyPr>
          <a:lstStyle/>
          <a:p>
            <a:r>
              <a:rPr lang="en-GB" dirty="0"/>
              <a:t>Source </a:t>
            </a:r>
            <a:r>
              <a:rPr lang="en-GB" dirty="0" smtClean="0"/>
              <a:t>B</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78" y="838442"/>
            <a:ext cx="8686800" cy="3829613"/>
          </a:xfrm>
          <a:prstGeom prst="rect">
            <a:avLst/>
          </a:prstGeom>
          <a:ln>
            <a:solidFill>
              <a:schemeClr val="tx1"/>
            </a:solidFill>
          </a:ln>
        </p:spPr>
      </p:pic>
      <p:sp>
        <p:nvSpPr>
          <p:cNvPr id="10" name="TextBox 9"/>
          <p:cNvSpPr txBox="1"/>
          <p:nvPr/>
        </p:nvSpPr>
        <p:spPr>
          <a:xfrm>
            <a:off x="8830754" y="36189"/>
            <a:ext cx="3347391" cy="357470"/>
          </a:xfrm>
          <a:prstGeom prst="rect">
            <a:avLst/>
          </a:prstGeom>
          <a:noFill/>
        </p:spPr>
        <p:txBody>
          <a:bodyPr wrap="none" rtlCol="0">
            <a:spAutoFit/>
          </a:bodyPr>
          <a:lstStyle/>
          <a:p>
            <a:r>
              <a:rPr lang="en-GB" sz="1723" dirty="0" smtClean="0">
                <a:solidFill>
                  <a:srgbClr val="8B8B89"/>
                </a:solidFill>
                <a:latin typeface="Lato" charset="0"/>
                <a:ea typeface="Lato" charset="0"/>
                <a:cs typeface="Lato" charset="0"/>
              </a:rPr>
              <a:t>Irish migrants in the </a:t>
            </a:r>
            <a:r>
              <a:rPr lang="en-GB" sz="1723" smtClean="0">
                <a:solidFill>
                  <a:srgbClr val="8B8B89"/>
                </a:solidFill>
                <a:latin typeface="Lato" charset="0"/>
                <a:ea typeface="Lato" charset="0"/>
                <a:cs typeface="Lato" charset="0"/>
              </a:rPr>
              <a:t>19</a:t>
            </a:r>
            <a:r>
              <a:rPr lang="en-GB" sz="1723" baseline="30000" smtClean="0">
                <a:solidFill>
                  <a:srgbClr val="8B8B89"/>
                </a:solidFill>
                <a:latin typeface="Lato" charset="0"/>
                <a:ea typeface="Lato" charset="0"/>
                <a:cs typeface="Lato" charset="0"/>
              </a:rPr>
              <a:t>th</a:t>
            </a:r>
            <a:r>
              <a:rPr lang="en-GB" sz="1723" smtClean="0">
                <a:solidFill>
                  <a:srgbClr val="8B8B89"/>
                </a:solidFill>
                <a:latin typeface="Lato" charset="0"/>
                <a:ea typeface="Lato" charset="0"/>
                <a:cs typeface="Lato" charset="0"/>
              </a:rPr>
              <a:t> century</a:t>
            </a:r>
            <a:endParaRPr lang="en-GB" sz="1723"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305173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p:cNvGraphicFramePr>
          <p:nvPr>
            <p:extLst>
              <p:ext uri="{D42A27DB-BD31-4B8C-83A1-F6EECF244321}">
                <p14:modId xmlns:p14="http://schemas.microsoft.com/office/powerpoint/2010/main" val="2134322378"/>
              </p:ext>
            </p:extLst>
          </p:nvPr>
        </p:nvGraphicFramePr>
        <p:xfrm>
          <a:off x="16047" y="497564"/>
          <a:ext cx="12192000" cy="6360435"/>
        </p:xfrm>
        <a:graphic>
          <a:graphicData uri="http://schemas.openxmlformats.org/drawingml/2006/table">
            <a:tbl>
              <a:tblPr firstRow="1" bandRow="1"/>
              <a:tblGrid>
                <a:gridCol w="2135854">
                  <a:extLst>
                    <a:ext uri="{9D8B030D-6E8A-4147-A177-3AD203B41FA5}">
                      <a16:colId xmlns:a16="http://schemas.microsoft.com/office/drawing/2014/main" val="1443046672"/>
                    </a:ext>
                  </a:extLst>
                </a:gridCol>
                <a:gridCol w="4835602">
                  <a:extLst>
                    <a:ext uri="{9D8B030D-6E8A-4147-A177-3AD203B41FA5}">
                      <a16:colId xmlns:a16="http://schemas.microsoft.com/office/drawing/2014/main" val="3638468709"/>
                    </a:ext>
                  </a:extLst>
                </a:gridCol>
                <a:gridCol w="5220544">
                  <a:extLst>
                    <a:ext uri="{9D8B030D-6E8A-4147-A177-3AD203B41FA5}">
                      <a16:colId xmlns:a16="http://schemas.microsoft.com/office/drawing/2014/main" val="2337245680"/>
                    </a:ext>
                  </a:extLst>
                </a:gridCol>
              </a:tblGrid>
              <a:tr h="2017843">
                <a:tc>
                  <a:txBody>
                    <a:bodyPr/>
                    <a:lstStyle>
                      <a:lvl1pPr marL="0" algn="l" defTabSz="1125444" rtl="0" eaLnBrk="1" latinLnBrk="0" hangingPunct="1">
                        <a:defRPr sz="2215" b="1" kern="1200">
                          <a:solidFill>
                            <a:schemeClr val="lt1"/>
                          </a:solidFill>
                          <a:latin typeface="Calibri" panose="020F0502020204030204"/>
                          <a:ea typeface=""/>
                          <a:cs typeface=""/>
                        </a:defRPr>
                      </a:lvl1pPr>
                      <a:lvl2pPr marL="562722" algn="l" defTabSz="1125444" rtl="0" eaLnBrk="1" latinLnBrk="0" hangingPunct="1">
                        <a:defRPr sz="2215" b="1" kern="1200">
                          <a:solidFill>
                            <a:schemeClr val="lt1"/>
                          </a:solidFill>
                          <a:latin typeface="Calibri" panose="020F0502020204030204"/>
                          <a:ea typeface=""/>
                          <a:cs typeface=""/>
                        </a:defRPr>
                      </a:lvl2pPr>
                      <a:lvl3pPr marL="1125444" algn="l" defTabSz="1125444" rtl="0" eaLnBrk="1" latinLnBrk="0" hangingPunct="1">
                        <a:defRPr sz="2215" b="1" kern="1200">
                          <a:solidFill>
                            <a:schemeClr val="lt1"/>
                          </a:solidFill>
                          <a:latin typeface="Calibri" panose="020F0502020204030204"/>
                          <a:ea typeface=""/>
                          <a:cs typeface=""/>
                        </a:defRPr>
                      </a:lvl3pPr>
                      <a:lvl4pPr marL="1688165" algn="l" defTabSz="1125444" rtl="0" eaLnBrk="1" latinLnBrk="0" hangingPunct="1">
                        <a:defRPr sz="2215" b="1" kern="1200">
                          <a:solidFill>
                            <a:schemeClr val="lt1"/>
                          </a:solidFill>
                          <a:latin typeface="Calibri" panose="020F0502020204030204"/>
                          <a:ea typeface=""/>
                          <a:cs typeface=""/>
                        </a:defRPr>
                      </a:lvl4pPr>
                      <a:lvl5pPr marL="2250887" algn="l" defTabSz="1125444" rtl="0" eaLnBrk="1" latinLnBrk="0" hangingPunct="1">
                        <a:defRPr sz="2215" b="1" kern="1200">
                          <a:solidFill>
                            <a:schemeClr val="lt1"/>
                          </a:solidFill>
                          <a:latin typeface="Calibri" panose="020F0502020204030204"/>
                          <a:ea typeface=""/>
                          <a:cs typeface=""/>
                        </a:defRPr>
                      </a:lvl5pPr>
                      <a:lvl6pPr marL="2813609" algn="l" defTabSz="1125444" rtl="0" eaLnBrk="1" latinLnBrk="0" hangingPunct="1">
                        <a:defRPr sz="2215" b="1" kern="1200">
                          <a:solidFill>
                            <a:schemeClr val="lt1"/>
                          </a:solidFill>
                          <a:latin typeface="Calibri" panose="020F0502020204030204"/>
                          <a:ea typeface=""/>
                          <a:cs typeface=""/>
                        </a:defRPr>
                      </a:lvl6pPr>
                      <a:lvl7pPr marL="3376331" algn="l" defTabSz="1125444" rtl="0" eaLnBrk="1" latinLnBrk="0" hangingPunct="1">
                        <a:defRPr sz="2215" b="1" kern="1200">
                          <a:solidFill>
                            <a:schemeClr val="lt1"/>
                          </a:solidFill>
                          <a:latin typeface="Calibri" panose="020F0502020204030204"/>
                          <a:ea typeface=""/>
                          <a:cs typeface=""/>
                        </a:defRPr>
                      </a:lvl7pPr>
                      <a:lvl8pPr marL="3939052" algn="l" defTabSz="1125444" rtl="0" eaLnBrk="1" latinLnBrk="0" hangingPunct="1">
                        <a:defRPr sz="2215" b="1" kern="1200">
                          <a:solidFill>
                            <a:schemeClr val="lt1"/>
                          </a:solidFill>
                          <a:latin typeface="Calibri" panose="020F0502020204030204"/>
                          <a:ea typeface=""/>
                          <a:cs typeface=""/>
                        </a:defRPr>
                      </a:lvl8pPr>
                      <a:lvl9pPr marL="4501774" algn="l" defTabSz="1125444" rtl="0" eaLnBrk="1" latinLnBrk="0" hangingPunct="1">
                        <a:defRPr sz="2215" b="1" kern="1200">
                          <a:solidFill>
                            <a:schemeClr val="lt1"/>
                          </a:solidFill>
                          <a:latin typeface="Calibri" panose="020F0502020204030204"/>
                          <a:ea typeface=""/>
                          <a:cs typeface=""/>
                        </a:defRPr>
                      </a:lvl9pPr>
                    </a:lstStyle>
                    <a:p>
                      <a:r>
                        <a:rPr lang="en-GB" sz="1800" dirty="0">
                          <a:solidFill>
                            <a:schemeClr val="tx1"/>
                          </a:solidFill>
                          <a:latin typeface="Lato" charset="0"/>
                          <a:ea typeface="Lato" charset="0"/>
                          <a:cs typeface="Lato" charset="0"/>
                        </a:rPr>
                        <a:t>Representation of the Irish in each source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125444" rtl="0" eaLnBrk="1" latinLnBrk="0" hangingPunct="1">
                        <a:defRPr sz="2215" b="1" kern="1200">
                          <a:solidFill>
                            <a:schemeClr val="lt1"/>
                          </a:solidFill>
                          <a:latin typeface="Calibri" panose="020F0502020204030204"/>
                          <a:ea typeface=""/>
                          <a:cs typeface=""/>
                        </a:defRPr>
                      </a:lvl1pPr>
                      <a:lvl2pPr marL="562722" algn="l" defTabSz="1125444" rtl="0" eaLnBrk="1" latinLnBrk="0" hangingPunct="1">
                        <a:defRPr sz="2215" b="1" kern="1200">
                          <a:solidFill>
                            <a:schemeClr val="lt1"/>
                          </a:solidFill>
                          <a:latin typeface="Calibri" panose="020F0502020204030204"/>
                          <a:ea typeface=""/>
                          <a:cs typeface=""/>
                        </a:defRPr>
                      </a:lvl2pPr>
                      <a:lvl3pPr marL="1125444" algn="l" defTabSz="1125444" rtl="0" eaLnBrk="1" latinLnBrk="0" hangingPunct="1">
                        <a:defRPr sz="2215" b="1" kern="1200">
                          <a:solidFill>
                            <a:schemeClr val="lt1"/>
                          </a:solidFill>
                          <a:latin typeface="Calibri" panose="020F0502020204030204"/>
                          <a:ea typeface=""/>
                          <a:cs typeface=""/>
                        </a:defRPr>
                      </a:lvl3pPr>
                      <a:lvl4pPr marL="1688165" algn="l" defTabSz="1125444" rtl="0" eaLnBrk="1" latinLnBrk="0" hangingPunct="1">
                        <a:defRPr sz="2215" b="1" kern="1200">
                          <a:solidFill>
                            <a:schemeClr val="lt1"/>
                          </a:solidFill>
                          <a:latin typeface="Calibri" panose="020F0502020204030204"/>
                          <a:ea typeface=""/>
                          <a:cs typeface=""/>
                        </a:defRPr>
                      </a:lvl4pPr>
                      <a:lvl5pPr marL="2250887" algn="l" defTabSz="1125444" rtl="0" eaLnBrk="1" latinLnBrk="0" hangingPunct="1">
                        <a:defRPr sz="2215" b="1" kern="1200">
                          <a:solidFill>
                            <a:schemeClr val="lt1"/>
                          </a:solidFill>
                          <a:latin typeface="Calibri" panose="020F0502020204030204"/>
                          <a:ea typeface=""/>
                          <a:cs typeface=""/>
                        </a:defRPr>
                      </a:lvl5pPr>
                      <a:lvl6pPr marL="2813609" algn="l" defTabSz="1125444" rtl="0" eaLnBrk="1" latinLnBrk="0" hangingPunct="1">
                        <a:defRPr sz="2215" b="1" kern="1200">
                          <a:solidFill>
                            <a:schemeClr val="lt1"/>
                          </a:solidFill>
                          <a:latin typeface="Calibri" panose="020F0502020204030204"/>
                          <a:ea typeface=""/>
                          <a:cs typeface=""/>
                        </a:defRPr>
                      </a:lvl6pPr>
                      <a:lvl7pPr marL="3376331" algn="l" defTabSz="1125444" rtl="0" eaLnBrk="1" latinLnBrk="0" hangingPunct="1">
                        <a:defRPr sz="2215" b="1" kern="1200">
                          <a:solidFill>
                            <a:schemeClr val="lt1"/>
                          </a:solidFill>
                          <a:latin typeface="Calibri" panose="020F0502020204030204"/>
                          <a:ea typeface=""/>
                          <a:cs typeface=""/>
                        </a:defRPr>
                      </a:lvl7pPr>
                      <a:lvl8pPr marL="3939052" algn="l" defTabSz="1125444" rtl="0" eaLnBrk="1" latinLnBrk="0" hangingPunct="1">
                        <a:defRPr sz="2215" b="1" kern="1200">
                          <a:solidFill>
                            <a:schemeClr val="lt1"/>
                          </a:solidFill>
                          <a:latin typeface="Calibri" panose="020F0502020204030204"/>
                          <a:ea typeface=""/>
                          <a:cs typeface=""/>
                        </a:defRPr>
                      </a:lvl8pPr>
                      <a:lvl9pPr marL="4501774" algn="l" defTabSz="1125444" rtl="0" eaLnBrk="1" latinLnBrk="0" hangingPunct="1">
                        <a:defRPr sz="2215" b="1" kern="1200">
                          <a:solidFill>
                            <a:schemeClr val="lt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Source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125444" rtl="0" eaLnBrk="1" latinLnBrk="0" hangingPunct="1">
                        <a:defRPr sz="2215" b="1" kern="1200">
                          <a:solidFill>
                            <a:schemeClr val="lt1"/>
                          </a:solidFill>
                          <a:latin typeface="Calibri" panose="020F0502020204030204"/>
                          <a:ea typeface=""/>
                          <a:cs typeface=""/>
                        </a:defRPr>
                      </a:lvl1pPr>
                      <a:lvl2pPr marL="562722" algn="l" defTabSz="1125444" rtl="0" eaLnBrk="1" latinLnBrk="0" hangingPunct="1">
                        <a:defRPr sz="2215" b="1" kern="1200">
                          <a:solidFill>
                            <a:schemeClr val="lt1"/>
                          </a:solidFill>
                          <a:latin typeface="Calibri" panose="020F0502020204030204"/>
                          <a:ea typeface=""/>
                          <a:cs typeface=""/>
                        </a:defRPr>
                      </a:lvl2pPr>
                      <a:lvl3pPr marL="1125444" algn="l" defTabSz="1125444" rtl="0" eaLnBrk="1" latinLnBrk="0" hangingPunct="1">
                        <a:defRPr sz="2215" b="1" kern="1200">
                          <a:solidFill>
                            <a:schemeClr val="lt1"/>
                          </a:solidFill>
                          <a:latin typeface="Calibri" panose="020F0502020204030204"/>
                          <a:ea typeface=""/>
                          <a:cs typeface=""/>
                        </a:defRPr>
                      </a:lvl3pPr>
                      <a:lvl4pPr marL="1688165" algn="l" defTabSz="1125444" rtl="0" eaLnBrk="1" latinLnBrk="0" hangingPunct="1">
                        <a:defRPr sz="2215" b="1" kern="1200">
                          <a:solidFill>
                            <a:schemeClr val="lt1"/>
                          </a:solidFill>
                          <a:latin typeface="Calibri" panose="020F0502020204030204"/>
                          <a:ea typeface=""/>
                          <a:cs typeface=""/>
                        </a:defRPr>
                      </a:lvl4pPr>
                      <a:lvl5pPr marL="2250887" algn="l" defTabSz="1125444" rtl="0" eaLnBrk="1" latinLnBrk="0" hangingPunct="1">
                        <a:defRPr sz="2215" b="1" kern="1200">
                          <a:solidFill>
                            <a:schemeClr val="lt1"/>
                          </a:solidFill>
                          <a:latin typeface="Calibri" panose="020F0502020204030204"/>
                          <a:ea typeface=""/>
                          <a:cs typeface=""/>
                        </a:defRPr>
                      </a:lvl5pPr>
                      <a:lvl6pPr marL="2813609" algn="l" defTabSz="1125444" rtl="0" eaLnBrk="1" latinLnBrk="0" hangingPunct="1">
                        <a:defRPr sz="2215" b="1" kern="1200">
                          <a:solidFill>
                            <a:schemeClr val="lt1"/>
                          </a:solidFill>
                          <a:latin typeface="Calibri" panose="020F0502020204030204"/>
                          <a:ea typeface=""/>
                          <a:cs typeface=""/>
                        </a:defRPr>
                      </a:lvl6pPr>
                      <a:lvl7pPr marL="3376331" algn="l" defTabSz="1125444" rtl="0" eaLnBrk="1" latinLnBrk="0" hangingPunct="1">
                        <a:defRPr sz="2215" b="1" kern="1200">
                          <a:solidFill>
                            <a:schemeClr val="lt1"/>
                          </a:solidFill>
                          <a:latin typeface="Calibri" panose="020F0502020204030204"/>
                          <a:ea typeface=""/>
                          <a:cs typeface=""/>
                        </a:defRPr>
                      </a:lvl7pPr>
                      <a:lvl8pPr marL="3939052" algn="l" defTabSz="1125444" rtl="0" eaLnBrk="1" latinLnBrk="0" hangingPunct="1">
                        <a:defRPr sz="2215" b="1" kern="1200">
                          <a:solidFill>
                            <a:schemeClr val="lt1"/>
                          </a:solidFill>
                          <a:latin typeface="Calibri" panose="020F0502020204030204"/>
                          <a:ea typeface=""/>
                          <a:cs typeface=""/>
                        </a:defRPr>
                      </a:lvl8pPr>
                      <a:lvl9pPr marL="4501774" algn="l" defTabSz="1125444" rtl="0" eaLnBrk="1" latinLnBrk="0" hangingPunct="1">
                        <a:defRPr sz="2215" b="1" kern="1200">
                          <a:solidFill>
                            <a:schemeClr val="lt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Source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6768056"/>
                  </a:ext>
                </a:extLst>
              </a:tr>
              <a:tr h="456217">
                <a:tc>
                  <a:txBody>
                    <a:bodyPr/>
                    <a:lstStyle>
                      <a:lvl1pPr marL="0" algn="l" defTabSz="1125444" rtl="0" eaLnBrk="1" latinLnBrk="0" hangingPunct="1">
                        <a:defRPr sz="2215" kern="1200">
                          <a:solidFill>
                            <a:schemeClr val="dk1"/>
                          </a:solidFill>
                          <a:latin typeface="Calibri" panose="020F0502020204030204"/>
                          <a:ea typeface=""/>
                          <a:cs typeface=""/>
                        </a:defRPr>
                      </a:lvl1pPr>
                      <a:lvl2pPr marL="562722" algn="l" defTabSz="1125444" rtl="0" eaLnBrk="1" latinLnBrk="0" hangingPunct="1">
                        <a:defRPr sz="2215" kern="1200">
                          <a:solidFill>
                            <a:schemeClr val="dk1"/>
                          </a:solidFill>
                          <a:latin typeface="Calibri" panose="020F0502020204030204"/>
                          <a:ea typeface=""/>
                          <a:cs typeface=""/>
                        </a:defRPr>
                      </a:lvl2pPr>
                      <a:lvl3pPr marL="1125444" algn="l" defTabSz="1125444" rtl="0" eaLnBrk="1" latinLnBrk="0" hangingPunct="1">
                        <a:defRPr sz="2215" kern="1200">
                          <a:solidFill>
                            <a:schemeClr val="dk1"/>
                          </a:solidFill>
                          <a:latin typeface="Calibri" panose="020F0502020204030204"/>
                          <a:ea typeface=""/>
                          <a:cs typeface=""/>
                        </a:defRPr>
                      </a:lvl3pPr>
                      <a:lvl4pPr marL="1688165" algn="l" defTabSz="1125444" rtl="0" eaLnBrk="1" latinLnBrk="0" hangingPunct="1">
                        <a:defRPr sz="2215" kern="1200">
                          <a:solidFill>
                            <a:schemeClr val="dk1"/>
                          </a:solidFill>
                          <a:latin typeface="Calibri" panose="020F0502020204030204"/>
                          <a:ea typeface=""/>
                          <a:cs typeface=""/>
                        </a:defRPr>
                      </a:lvl4pPr>
                      <a:lvl5pPr marL="2250887" algn="l" defTabSz="1125444" rtl="0" eaLnBrk="1" latinLnBrk="0" hangingPunct="1">
                        <a:defRPr sz="2215" kern="1200">
                          <a:solidFill>
                            <a:schemeClr val="dk1"/>
                          </a:solidFill>
                          <a:latin typeface="Calibri" panose="020F0502020204030204"/>
                          <a:ea typeface=""/>
                          <a:cs typeface=""/>
                        </a:defRPr>
                      </a:lvl5pPr>
                      <a:lvl6pPr marL="2813609" algn="l" defTabSz="1125444" rtl="0" eaLnBrk="1" latinLnBrk="0" hangingPunct="1">
                        <a:defRPr sz="2215" kern="1200">
                          <a:solidFill>
                            <a:schemeClr val="dk1"/>
                          </a:solidFill>
                          <a:latin typeface="Calibri" panose="020F0502020204030204"/>
                          <a:ea typeface=""/>
                          <a:cs typeface=""/>
                        </a:defRPr>
                      </a:lvl6pPr>
                      <a:lvl7pPr marL="3376331" algn="l" defTabSz="1125444" rtl="0" eaLnBrk="1" latinLnBrk="0" hangingPunct="1">
                        <a:defRPr sz="2215" kern="1200">
                          <a:solidFill>
                            <a:schemeClr val="dk1"/>
                          </a:solidFill>
                          <a:latin typeface="Calibri" panose="020F0502020204030204"/>
                          <a:ea typeface=""/>
                          <a:cs typeface=""/>
                        </a:defRPr>
                      </a:lvl7pPr>
                      <a:lvl8pPr marL="3939052" algn="l" defTabSz="1125444" rtl="0" eaLnBrk="1" latinLnBrk="0" hangingPunct="1">
                        <a:defRPr sz="2215" kern="1200">
                          <a:solidFill>
                            <a:schemeClr val="dk1"/>
                          </a:solidFill>
                          <a:latin typeface="Calibri" panose="020F0502020204030204"/>
                          <a:ea typeface=""/>
                          <a:cs typeface=""/>
                        </a:defRPr>
                      </a:lvl8pPr>
                      <a:lvl9pPr marL="4501774" algn="l" defTabSz="1125444" rtl="0" eaLnBrk="1" latinLnBrk="0" hangingPunct="1">
                        <a:defRPr sz="2215" kern="1200">
                          <a:solidFill>
                            <a:schemeClr val="dk1"/>
                          </a:solidFill>
                          <a:latin typeface="Calibri" panose="020F0502020204030204"/>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highlight>
                          <a:srgbClr val="000000"/>
                        </a:highlight>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AA1CB"/>
                    </a:solidFill>
                  </a:tcPr>
                </a:tc>
                <a:tc>
                  <a:txBody>
                    <a:bodyPr/>
                    <a:lstStyle>
                      <a:lvl1pPr marL="0" algn="l" defTabSz="1125444" rtl="0" eaLnBrk="1" latinLnBrk="0" hangingPunct="1">
                        <a:defRPr sz="2215" kern="1200">
                          <a:solidFill>
                            <a:schemeClr val="dk1"/>
                          </a:solidFill>
                          <a:latin typeface="Calibri" panose="020F0502020204030204"/>
                          <a:ea typeface=""/>
                          <a:cs typeface=""/>
                        </a:defRPr>
                      </a:lvl1pPr>
                      <a:lvl2pPr marL="562722" algn="l" defTabSz="1125444" rtl="0" eaLnBrk="1" latinLnBrk="0" hangingPunct="1">
                        <a:defRPr sz="2215" kern="1200">
                          <a:solidFill>
                            <a:schemeClr val="dk1"/>
                          </a:solidFill>
                          <a:latin typeface="Calibri" panose="020F0502020204030204"/>
                          <a:ea typeface=""/>
                          <a:cs typeface=""/>
                        </a:defRPr>
                      </a:lvl2pPr>
                      <a:lvl3pPr marL="1125444" algn="l" defTabSz="1125444" rtl="0" eaLnBrk="1" latinLnBrk="0" hangingPunct="1">
                        <a:defRPr sz="2215" kern="1200">
                          <a:solidFill>
                            <a:schemeClr val="dk1"/>
                          </a:solidFill>
                          <a:latin typeface="Calibri" panose="020F0502020204030204"/>
                          <a:ea typeface=""/>
                          <a:cs typeface=""/>
                        </a:defRPr>
                      </a:lvl3pPr>
                      <a:lvl4pPr marL="1688165" algn="l" defTabSz="1125444" rtl="0" eaLnBrk="1" latinLnBrk="0" hangingPunct="1">
                        <a:defRPr sz="2215" kern="1200">
                          <a:solidFill>
                            <a:schemeClr val="dk1"/>
                          </a:solidFill>
                          <a:latin typeface="Calibri" panose="020F0502020204030204"/>
                          <a:ea typeface=""/>
                          <a:cs typeface=""/>
                        </a:defRPr>
                      </a:lvl4pPr>
                      <a:lvl5pPr marL="2250887" algn="l" defTabSz="1125444" rtl="0" eaLnBrk="1" latinLnBrk="0" hangingPunct="1">
                        <a:defRPr sz="2215" kern="1200">
                          <a:solidFill>
                            <a:schemeClr val="dk1"/>
                          </a:solidFill>
                          <a:latin typeface="Calibri" panose="020F0502020204030204"/>
                          <a:ea typeface=""/>
                          <a:cs typeface=""/>
                        </a:defRPr>
                      </a:lvl5pPr>
                      <a:lvl6pPr marL="2813609" algn="l" defTabSz="1125444" rtl="0" eaLnBrk="1" latinLnBrk="0" hangingPunct="1">
                        <a:defRPr sz="2215" kern="1200">
                          <a:solidFill>
                            <a:schemeClr val="dk1"/>
                          </a:solidFill>
                          <a:latin typeface="Calibri" panose="020F0502020204030204"/>
                          <a:ea typeface=""/>
                          <a:cs typeface=""/>
                        </a:defRPr>
                      </a:lvl6pPr>
                      <a:lvl7pPr marL="3376331" algn="l" defTabSz="1125444" rtl="0" eaLnBrk="1" latinLnBrk="0" hangingPunct="1">
                        <a:defRPr sz="2215" kern="1200">
                          <a:solidFill>
                            <a:schemeClr val="dk1"/>
                          </a:solidFill>
                          <a:latin typeface="Calibri" panose="020F0502020204030204"/>
                          <a:ea typeface=""/>
                          <a:cs typeface=""/>
                        </a:defRPr>
                      </a:lvl7pPr>
                      <a:lvl8pPr marL="3939052" algn="l" defTabSz="1125444" rtl="0" eaLnBrk="1" latinLnBrk="0" hangingPunct="1">
                        <a:defRPr sz="2215" kern="1200">
                          <a:solidFill>
                            <a:schemeClr val="dk1"/>
                          </a:solidFill>
                          <a:latin typeface="Calibri" panose="020F0502020204030204"/>
                          <a:ea typeface=""/>
                          <a:cs typeface=""/>
                        </a:defRPr>
                      </a:lvl8pPr>
                      <a:lvl9pPr marL="4501774" algn="l" defTabSz="1125444" rtl="0" eaLnBrk="1" latinLnBrk="0" hangingPunct="1">
                        <a:defRPr sz="2215" kern="1200">
                          <a:solidFill>
                            <a:schemeClr val="dk1"/>
                          </a:solidFill>
                          <a:latin typeface="Calibri" panose="020F0502020204030204"/>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highlight>
                          <a:srgbClr val="000000"/>
                        </a:highlight>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AA1CB"/>
                    </a:solidFill>
                  </a:tcPr>
                </a:tc>
                <a:tc>
                  <a:txBody>
                    <a:bodyPr/>
                    <a:lstStyle>
                      <a:lvl1pPr marL="0" algn="l" defTabSz="1125444" rtl="0" eaLnBrk="1" latinLnBrk="0" hangingPunct="1">
                        <a:defRPr sz="2215" kern="1200">
                          <a:solidFill>
                            <a:schemeClr val="dk1"/>
                          </a:solidFill>
                          <a:latin typeface="Calibri" panose="020F0502020204030204"/>
                          <a:ea typeface=""/>
                          <a:cs typeface=""/>
                        </a:defRPr>
                      </a:lvl1pPr>
                      <a:lvl2pPr marL="562722" algn="l" defTabSz="1125444" rtl="0" eaLnBrk="1" latinLnBrk="0" hangingPunct="1">
                        <a:defRPr sz="2215" kern="1200">
                          <a:solidFill>
                            <a:schemeClr val="dk1"/>
                          </a:solidFill>
                          <a:latin typeface="Calibri" panose="020F0502020204030204"/>
                          <a:ea typeface=""/>
                          <a:cs typeface=""/>
                        </a:defRPr>
                      </a:lvl2pPr>
                      <a:lvl3pPr marL="1125444" algn="l" defTabSz="1125444" rtl="0" eaLnBrk="1" latinLnBrk="0" hangingPunct="1">
                        <a:defRPr sz="2215" kern="1200">
                          <a:solidFill>
                            <a:schemeClr val="dk1"/>
                          </a:solidFill>
                          <a:latin typeface="Calibri" panose="020F0502020204030204"/>
                          <a:ea typeface=""/>
                          <a:cs typeface=""/>
                        </a:defRPr>
                      </a:lvl3pPr>
                      <a:lvl4pPr marL="1688165" algn="l" defTabSz="1125444" rtl="0" eaLnBrk="1" latinLnBrk="0" hangingPunct="1">
                        <a:defRPr sz="2215" kern="1200">
                          <a:solidFill>
                            <a:schemeClr val="dk1"/>
                          </a:solidFill>
                          <a:latin typeface="Calibri" panose="020F0502020204030204"/>
                          <a:ea typeface=""/>
                          <a:cs typeface=""/>
                        </a:defRPr>
                      </a:lvl4pPr>
                      <a:lvl5pPr marL="2250887" algn="l" defTabSz="1125444" rtl="0" eaLnBrk="1" latinLnBrk="0" hangingPunct="1">
                        <a:defRPr sz="2215" kern="1200">
                          <a:solidFill>
                            <a:schemeClr val="dk1"/>
                          </a:solidFill>
                          <a:latin typeface="Calibri" panose="020F0502020204030204"/>
                          <a:ea typeface=""/>
                          <a:cs typeface=""/>
                        </a:defRPr>
                      </a:lvl5pPr>
                      <a:lvl6pPr marL="2813609" algn="l" defTabSz="1125444" rtl="0" eaLnBrk="1" latinLnBrk="0" hangingPunct="1">
                        <a:defRPr sz="2215" kern="1200">
                          <a:solidFill>
                            <a:schemeClr val="dk1"/>
                          </a:solidFill>
                          <a:latin typeface="Calibri" panose="020F0502020204030204"/>
                          <a:ea typeface=""/>
                          <a:cs typeface=""/>
                        </a:defRPr>
                      </a:lvl6pPr>
                      <a:lvl7pPr marL="3376331" algn="l" defTabSz="1125444" rtl="0" eaLnBrk="1" latinLnBrk="0" hangingPunct="1">
                        <a:defRPr sz="2215" kern="1200">
                          <a:solidFill>
                            <a:schemeClr val="dk1"/>
                          </a:solidFill>
                          <a:latin typeface="Calibri" panose="020F0502020204030204"/>
                          <a:ea typeface=""/>
                          <a:cs typeface=""/>
                        </a:defRPr>
                      </a:lvl7pPr>
                      <a:lvl8pPr marL="3939052" algn="l" defTabSz="1125444" rtl="0" eaLnBrk="1" latinLnBrk="0" hangingPunct="1">
                        <a:defRPr sz="2215" kern="1200">
                          <a:solidFill>
                            <a:schemeClr val="dk1"/>
                          </a:solidFill>
                          <a:latin typeface="Calibri" panose="020F0502020204030204"/>
                          <a:ea typeface=""/>
                          <a:cs typeface=""/>
                        </a:defRPr>
                      </a:lvl8pPr>
                      <a:lvl9pPr marL="4501774" algn="l" defTabSz="1125444" rtl="0" eaLnBrk="1" latinLnBrk="0" hangingPunct="1">
                        <a:defRPr sz="2215" kern="1200">
                          <a:solidFill>
                            <a:schemeClr val="dk1"/>
                          </a:solidFill>
                          <a:latin typeface="Calibri" panose="020F0502020204030204"/>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highlight>
                          <a:srgbClr val="000000"/>
                        </a:highlight>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AA1CB"/>
                    </a:solidFill>
                  </a:tcPr>
                </a:tc>
                <a:extLst>
                  <a:ext uri="{0D108BD9-81ED-4DB2-BD59-A6C34878D82A}">
                    <a16:rowId xmlns:a16="http://schemas.microsoft.com/office/drawing/2014/main" val="3048627930"/>
                  </a:ext>
                </a:extLst>
              </a:tr>
              <a:tr h="1996425">
                <a:tc>
                  <a:txBody>
                    <a:bodyPr/>
                    <a:lstStyle>
                      <a:lvl1pPr marL="0" algn="l" defTabSz="1125444" rtl="0" eaLnBrk="1" latinLnBrk="0" hangingPunct="1">
                        <a:defRPr sz="2215" kern="1200">
                          <a:solidFill>
                            <a:schemeClr val="dk1"/>
                          </a:solidFill>
                          <a:latin typeface="Calibri" panose="020F0502020204030204"/>
                          <a:ea typeface=""/>
                          <a:cs typeface=""/>
                        </a:defRPr>
                      </a:lvl1pPr>
                      <a:lvl2pPr marL="562722" algn="l" defTabSz="1125444" rtl="0" eaLnBrk="1" latinLnBrk="0" hangingPunct="1">
                        <a:defRPr sz="2215" kern="1200">
                          <a:solidFill>
                            <a:schemeClr val="dk1"/>
                          </a:solidFill>
                          <a:latin typeface="Calibri" panose="020F0502020204030204"/>
                          <a:ea typeface=""/>
                          <a:cs typeface=""/>
                        </a:defRPr>
                      </a:lvl2pPr>
                      <a:lvl3pPr marL="1125444" algn="l" defTabSz="1125444" rtl="0" eaLnBrk="1" latinLnBrk="0" hangingPunct="1">
                        <a:defRPr sz="2215" kern="1200">
                          <a:solidFill>
                            <a:schemeClr val="dk1"/>
                          </a:solidFill>
                          <a:latin typeface="Calibri" panose="020F0502020204030204"/>
                          <a:ea typeface=""/>
                          <a:cs typeface=""/>
                        </a:defRPr>
                      </a:lvl3pPr>
                      <a:lvl4pPr marL="1688165" algn="l" defTabSz="1125444" rtl="0" eaLnBrk="1" latinLnBrk="0" hangingPunct="1">
                        <a:defRPr sz="2215" kern="1200">
                          <a:solidFill>
                            <a:schemeClr val="dk1"/>
                          </a:solidFill>
                          <a:latin typeface="Calibri" panose="020F0502020204030204"/>
                          <a:ea typeface=""/>
                          <a:cs typeface=""/>
                        </a:defRPr>
                      </a:lvl4pPr>
                      <a:lvl5pPr marL="2250887" algn="l" defTabSz="1125444" rtl="0" eaLnBrk="1" latinLnBrk="0" hangingPunct="1">
                        <a:defRPr sz="2215" kern="1200">
                          <a:solidFill>
                            <a:schemeClr val="dk1"/>
                          </a:solidFill>
                          <a:latin typeface="Calibri" panose="020F0502020204030204"/>
                          <a:ea typeface=""/>
                          <a:cs typeface=""/>
                        </a:defRPr>
                      </a:lvl5pPr>
                      <a:lvl6pPr marL="2813609" algn="l" defTabSz="1125444" rtl="0" eaLnBrk="1" latinLnBrk="0" hangingPunct="1">
                        <a:defRPr sz="2215" kern="1200">
                          <a:solidFill>
                            <a:schemeClr val="dk1"/>
                          </a:solidFill>
                          <a:latin typeface="Calibri" panose="020F0502020204030204"/>
                          <a:ea typeface=""/>
                          <a:cs typeface=""/>
                        </a:defRPr>
                      </a:lvl6pPr>
                      <a:lvl7pPr marL="3376331" algn="l" defTabSz="1125444" rtl="0" eaLnBrk="1" latinLnBrk="0" hangingPunct="1">
                        <a:defRPr sz="2215" kern="1200">
                          <a:solidFill>
                            <a:schemeClr val="dk1"/>
                          </a:solidFill>
                          <a:latin typeface="Calibri" panose="020F0502020204030204"/>
                          <a:ea typeface=""/>
                          <a:cs typeface=""/>
                        </a:defRPr>
                      </a:lvl7pPr>
                      <a:lvl8pPr marL="3939052" algn="l" defTabSz="1125444" rtl="0" eaLnBrk="1" latinLnBrk="0" hangingPunct="1">
                        <a:defRPr sz="2215" kern="1200">
                          <a:solidFill>
                            <a:schemeClr val="dk1"/>
                          </a:solidFill>
                          <a:latin typeface="Calibri" panose="020F0502020204030204"/>
                          <a:ea typeface=""/>
                          <a:cs typeface=""/>
                        </a:defRPr>
                      </a:lvl8pPr>
                      <a:lvl9pPr marL="4501774" algn="l" defTabSz="1125444" rtl="0" eaLnBrk="1" latinLnBrk="0" hangingPunct="1">
                        <a:defRPr sz="2215"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How accurate is this representation</a:t>
                      </a:r>
                      <a:r>
                        <a:rPr lang="en-GB" dirty="0" smtClean="0">
                          <a:solidFill>
                            <a:schemeClr val="tx1"/>
                          </a:solidFill>
                          <a:latin typeface="Lato" charset="0"/>
                          <a:ea typeface="Lato" charset="0"/>
                          <a:cs typeface="Lato" charset="0"/>
                        </a:rPr>
                        <a:t>?</a:t>
                      </a:r>
                      <a:endParaRPr lang="en-GB" dirty="0">
                        <a:solidFill>
                          <a:schemeClr val="tx1"/>
                        </a:solidFill>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125444" rtl="0" eaLnBrk="1" latinLnBrk="0" hangingPunct="1">
                        <a:defRPr sz="2215" kern="1200">
                          <a:solidFill>
                            <a:schemeClr val="dk1"/>
                          </a:solidFill>
                          <a:latin typeface="Calibri" panose="020F0502020204030204"/>
                          <a:ea typeface=""/>
                          <a:cs typeface=""/>
                        </a:defRPr>
                      </a:lvl1pPr>
                      <a:lvl2pPr marL="562722" algn="l" defTabSz="1125444" rtl="0" eaLnBrk="1" latinLnBrk="0" hangingPunct="1">
                        <a:defRPr sz="2215" kern="1200">
                          <a:solidFill>
                            <a:schemeClr val="dk1"/>
                          </a:solidFill>
                          <a:latin typeface="Calibri" panose="020F0502020204030204"/>
                          <a:ea typeface=""/>
                          <a:cs typeface=""/>
                        </a:defRPr>
                      </a:lvl2pPr>
                      <a:lvl3pPr marL="1125444" algn="l" defTabSz="1125444" rtl="0" eaLnBrk="1" latinLnBrk="0" hangingPunct="1">
                        <a:defRPr sz="2215" kern="1200">
                          <a:solidFill>
                            <a:schemeClr val="dk1"/>
                          </a:solidFill>
                          <a:latin typeface="Calibri" panose="020F0502020204030204"/>
                          <a:ea typeface=""/>
                          <a:cs typeface=""/>
                        </a:defRPr>
                      </a:lvl3pPr>
                      <a:lvl4pPr marL="1688165" algn="l" defTabSz="1125444" rtl="0" eaLnBrk="1" latinLnBrk="0" hangingPunct="1">
                        <a:defRPr sz="2215" kern="1200">
                          <a:solidFill>
                            <a:schemeClr val="dk1"/>
                          </a:solidFill>
                          <a:latin typeface="Calibri" panose="020F0502020204030204"/>
                          <a:ea typeface=""/>
                          <a:cs typeface=""/>
                        </a:defRPr>
                      </a:lvl4pPr>
                      <a:lvl5pPr marL="2250887" algn="l" defTabSz="1125444" rtl="0" eaLnBrk="1" latinLnBrk="0" hangingPunct="1">
                        <a:defRPr sz="2215" kern="1200">
                          <a:solidFill>
                            <a:schemeClr val="dk1"/>
                          </a:solidFill>
                          <a:latin typeface="Calibri" panose="020F0502020204030204"/>
                          <a:ea typeface=""/>
                          <a:cs typeface=""/>
                        </a:defRPr>
                      </a:lvl5pPr>
                      <a:lvl6pPr marL="2813609" algn="l" defTabSz="1125444" rtl="0" eaLnBrk="1" latinLnBrk="0" hangingPunct="1">
                        <a:defRPr sz="2215" kern="1200">
                          <a:solidFill>
                            <a:schemeClr val="dk1"/>
                          </a:solidFill>
                          <a:latin typeface="Calibri" panose="020F0502020204030204"/>
                          <a:ea typeface=""/>
                          <a:cs typeface=""/>
                        </a:defRPr>
                      </a:lvl6pPr>
                      <a:lvl7pPr marL="3376331" algn="l" defTabSz="1125444" rtl="0" eaLnBrk="1" latinLnBrk="0" hangingPunct="1">
                        <a:defRPr sz="2215" kern="1200">
                          <a:solidFill>
                            <a:schemeClr val="dk1"/>
                          </a:solidFill>
                          <a:latin typeface="Calibri" panose="020F0502020204030204"/>
                          <a:ea typeface=""/>
                          <a:cs typeface=""/>
                        </a:defRPr>
                      </a:lvl7pPr>
                      <a:lvl8pPr marL="3939052" algn="l" defTabSz="1125444" rtl="0" eaLnBrk="1" latinLnBrk="0" hangingPunct="1">
                        <a:defRPr sz="2215" kern="1200">
                          <a:solidFill>
                            <a:schemeClr val="dk1"/>
                          </a:solidFill>
                          <a:latin typeface="Calibri" panose="020F0502020204030204"/>
                          <a:ea typeface=""/>
                          <a:cs typeface=""/>
                        </a:defRPr>
                      </a:lvl8pPr>
                      <a:lvl9pPr marL="4501774" algn="l" defTabSz="1125444" rtl="0" eaLnBrk="1" latinLnBrk="0" hangingPunct="1">
                        <a:defRPr sz="2215"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125444" rtl="0" eaLnBrk="1" latinLnBrk="0" hangingPunct="1">
                        <a:defRPr sz="2215" kern="1200">
                          <a:solidFill>
                            <a:schemeClr val="dk1"/>
                          </a:solidFill>
                          <a:latin typeface="Calibri" panose="020F0502020204030204"/>
                          <a:ea typeface=""/>
                          <a:cs typeface=""/>
                        </a:defRPr>
                      </a:lvl1pPr>
                      <a:lvl2pPr marL="562722" algn="l" defTabSz="1125444" rtl="0" eaLnBrk="1" latinLnBrk="0" hangingPunct="1">
                        <a:defRPr sz="2215" kern="1200">
                          <a:solidFill>
                            <a:schemeClr val="dk1"/>
                          </a:solidFill>
                          <a:latin typeface="Calibri" panose="020F0502020204030204"/>
                          <a:ea typeface=""/>
                          <a:cs typeface=""/>
                        </a:defRPr>
                      </a:lvl2pPr>
                      <a:lvl3pPr marL="1125444" algn="l" defTabSz="1125444" rtl="0" eaLnBrk="1" latinLnBrk="0" hangingPunct="1">
                        <a:defRPr sz="2215" kern="1200">
                          <a:solidFill>
                            <a:schemeClr val="dk1"/>
                          </a:solidFill>
                          <a:latin typeface="Calibri" panose="020F0502020204030204"/>
                          <a:ea typeface=""/>
                          <a:cs typeface=""/>
                        </a:defRPr>
                      </a:lvl3pPr>
                      <a:lvl4pPr marL="1688165" algn="l" defTabSz="1125444" rtl="0" eaLnBrk="1" latinLnBrk="0" hangingPunct="1">
                        <a:defRPr sz="2215" kern="1200">
                          <a:solidFill>
                            <a:schemeClr val="dk1"/>
                          </a:solidFill>
                          <a:latin typeface="Calibri" panose="020F0502020204030204"/>
                          <a:ea typeface=""/>
                          <a:cs typeface=""/>
                        </a:defRPr>
                      </a:lvl4pPr>
                      <a:lvl5pPr marL="2250887" algn="l" defTabSz="1125444" rtl="0" eaLnBrk="1" latinLnBrk="0" hangingPunct="1">
                        <a:defRPr sz="2215" kern="1200">
                          <a:solidFill>
                            <a:schemeClr val="dk1"/>
                          </a:solidFill>
                          <a:latin typeface="Calibri" panose="020F0502020204030204"/>
                          <a:ea typeface=""/>
                          <a:cs typeface=""/>
                        </a:defRPr>
                      </a:lvl5pPr>
                      <a:lvl6pPr marL="2813609" algn="l" defTabSz="1125444" rtl="0" eaLnBrk="1" latinLnBrk="0" hangingPunct="1">
                        <a:defRPr sz="2215" kern="1200">
                          <a:solidFill>
                            <a:schemeClr val="dk1"/>
                          </a:solidFill>
                          <a:latin typeface="Calibri" panose="020F0502020204030204"/>
                          <a:ea typeface=""/>
                          <a:cs typeface=""/>
                        </a:defRPr>
                      </a:lvl6pPr>
                      <a:lvl7pPr marL="3376331" algn="l" defTabSz="1125444" rtl="0" eaLnBrk="1" latinLnBrk="0" hangingPunct="1">
                        <a:defRPr sz="2215" kern="1200">
                          <a:solidFill>
                            <a:schemeClr val="dk1"/>
                          </a:solidFill>
                          <a:latin typeface="Calibri" panose="020F0502020204030204"/>
                          <a:ea typeface=""/>
                          <a:cs typeface=""/>
                        </a:defRPr>
                      </a:lvl7pPr>
                      <a:lvl8pPr marL="3939052" algn="l" defTabSz="1125444" rtl="0" eaLnBrk="1" latinLnBrk="0" hangingPunct="1">
                        <a:defRPr sz="2215" kern="1200">
                          <a:solidFill>
                            <a:schemeClr val="dk1"/>
                          </a:solidFill>
                          <a:latin typeface="Calibri" panose="020F0502020204030204"/>
                          <a:ea typeface=""/>
                          <a:cs typeface=""/>
                        </a:defRPr>
                      </a:lvl8pPr>
                      <a:lvl9pPr marL="4501774" algn="l" defTabSz="1125444" rtl="0" eaLnBrk="1" latinLnBrk="0" hangingPunct="1">
                        <a:defRPr sz="2215"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70761895"/>
                  </a:ext>
                </a:extLst>
              </a:tr>
              <a:tr h="1889950">
                <a:tc>
                  <a:txBody>
                    <a:bodyPr/>
                    <a:lstStyle>
                      <a:lvl1pPr marL="0" algn="l" defTabSz="1125444" rtl="0" eaLnBrk="1" latinLnBrk="0" hangingPunct="1">
                        <a:defRPr sz="2215" kern="1200">
                          <a:solidFill>
                            <a:schemeClr val="dk1"/>
                          </a:solidFill>
                          <a:latin typeface="Calibri" panose="020F0502020204030204"/>
                          <a:ea typeface=""/>
                          <a:cs typeface=""/>
                        </a:defRPr>
                      </a:lvl1pPr>
                      <a:lvl2pPr marL="562722" algn="l" defTabSz="1125444" rtl="0" eaLnBrk="1" latinLnBrk="0" hangingPunct="1">
                        <a:defRPr sz="2215" kern="1200">
                          <a:solidFill>
                            <a:schemeClr val="dk1"/>
                          </a:solidFill>
                          <a:latin typeface="Calibri" panose="020F0502020204030204"/>
                          <a:ea typeface=""/>
                          <a:cs typeface=""/>
                        </a:defRPr>
                      </a:lvl2pPr>
                      <a:lvl3pPr marL="1125444" algn="l" defTabSz="1125444" rtl="0" eaLnBrk="1" latinLnBrk="0" hangingPunct="1">
                        <a:defRPr sz="2215" kern="1200">
                          <a:solidFill>
                            <a:schemeClr val="dk1"/>
                          </a:solidFill>
                          <a:latin typeface="Calibri" panose="020F0502020204030204"/>
                          <a:ea typeface=""/>
                          <a:cs typeface=""/>
                        </a:defRPr>
                      </a:lvl3pPr>
                      <a:lvl4pPr marL="1688165" algn="l" defTabSz="1125444" rtl="0" eaLnBrk="1" latinLnBrk="0" hangingPunct="1">
                        <a:defRPr sz="2215" kern="1200">
                          <a:solidFill>
                            <a:schemeClr val="dk1"/>
                          </a:solidFill>
                          <a:latin typeface="Calibri" panose="020F0502020204030204"/>
                          <a:ea typeface=""/>
                          <a:cs typeface=""/>
                        </a:defRPr>
                      </a:lvl4pPr>
                      <a:lvl5pPr marL="2250887" algn="l" defTabSz="1125444" rtl="0" eaLnBrk="1" latinLnBrk="0" hangingPunct="1">
                        <a:defRPr sz="2215" kern="1200">
                          <a:solidFill>
                            <a:schemeClr val="dk1"/>
                          </a:solidFill>
                          <a:latin typeface="Calibri" panose="020F0502020204030204"/>
                          <a:ea typeface=""/>
                          <a:cs typeface=""/>
                        </a:defRPr>
                      </a:lvl5pPr>
                      <a:lvl6pPr marL="2813609" algn="l" defTabSz="1125444" rtl="0" eaLnBrk="1" latinLnBrk="0" hangingPunct="1">
                        <a:defRPr sz="2215" kern="1200">
                          <a:solidFill>
                            <a:schemeClr val="dk1"/>
                          </a:solidFill>
                          <a:latin typeface="Calibri" panose="020F0502020204030204"/>
                          <a:ea typeface=""/>
                          <a:cs typeface=""/>
                        </a:defRPr>
                      </a:lvl6pPr>
                      <a:lvl7pPr marL="3376331" algn="l" defTabSz="1125444" rtl="0" eaLnBrk="1" latinLnBrk="0" hangingPunct="1">
                        <a:defRPr sz="2215" kern="1200">
                          <a:solidFill>
                            <a:schemeClr val="dk1"/>
                          </a:solidFill>
                          <a:latin typeface="Calibri" panose="020F0502020204030204"/>
                          <a:ea typeface=""/>
                          <a:cs typeface=""/>
                        </a:defRPr>
                      </a:lvl7pPr>
                      <a:lvl8pPr marL="3939052" algn="l" defTabSz="1125444" rtl="0" eaLnBrk="1" latinLnBrk="0" hangingPunct="1">
                        <a:defRPr sz="2215" kern="1200">
                          <a:solidFill>
                            <a:schemeClr val="dk1"/>
                          </a:solidFill>
                          <a:latin typeface="Calibri" panose="020F0502020204030204"/>
                          <a:ea typeface=""/>
                          <a:cs typeface=""/>
                        </a:defRPr>
                      </a:lvl8pPr>
                      <a:lvl9pPr marL="4501774" algn="l" defTabSz="1125444" rtl="0" eaLnBrk="1" latinLnBrk="0" hangingPunct="1">
                        <a:defRPr sz="2215"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Which representation is more accurate and why?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125444" rtl="0" eaLnBrk="1" latinLnBrk="0" hangingPunct="1">
                        <a:defRPr sz="2215" kern="1200">
                          <a:solidFill>
                            <a:schemeClr val="dk1"/>
                          </a:solidFill>
                          <a:latin typeface="Calibri" panose="020F0502020204030204"/>
                          <a:ea typeface=""/>
                          <a:cs typeface=""/>
                        </a:defRPr>
                      </a:lvl1pPr>
                      <a:lvl2pPr marL="562722" algn="l" defTabSz="1125444" rtl="0" eaLnBrk="1" latinLnBrk="0" hangingPunct="1">
                        <a:defRPr sz="2215" kern="1200">
                          <a:solidFill>
                            <a:schemeClr val="dk1"/>
                          </a:solidFill>
                          <a:latin typeface="Calibri" panose="020F0502020204030204"/>
                          <a:ea typeface=""/>
                          <a:cs typeface=""/>
                        </a:defRPr>
                      </a:lvl2pPr>
                      <a:lvl3pPr marL="1125444" algn="l" defTabSz="1125444" rtl="0" eaLnBrk="1" latinLnBrk="0" hangingPunct="1">
                        <a:defRPr sz="2215" kern="1200">
                          <a:solidFill>
                            <a:schemeClr val="dk1"/>
                          </a:solidFill>
                          <a:latin typeface="Calibri" panose="020F0502020204030204"/>
                          <a:ea typeface=""/>
                          <a:cs typeface=""/>
                        </a:defRPr>
                      </a:lvl3pPr>
                      <a:lvl4pPr marL="1688165" algn="l" defTabSz="1125444" rtl="0" eaLnBrk="1" latinLnBrk="0" hangingPunct="1">
                        <a:defRPr sz="2215" kern="1200">
                          <a:solidFill>
                            <a:schemeClr val="dk1"/>
                          </a:solidFill>
                          <a:latin typeface="Calibri" panose="020F0502020204030204"/>
                          <a:ea typeface=""/>
                          <a:cs typeface=""/>
                        </a:defRPr>
                      </a:lvl4pPr>
                      <a:lvl5pPr marL="2250887" algn="l" defTabSz="1125444" rtl="0" eaLnBrk="1" latinLnBrk="0" hangingPunct="1">
                        <a:defRPr sz="2215" kern="1200">
                          <a:solidFill>
                            <a:schemeClr val="dk1"/>
                          </a:solidFill>
                          <a:latin typeface="Calibri" panose="020F0502020204030204"/>
                          <a:ea typeface=""/>
                          <a:cs typeface=""/>
                        </a:defRPr>
                      </a:lvl5pPr>
                      <a:lvl6pPr marL="2813609" algn="l" defTabSz="1125444" rtl="0" eaLnBrk="1" latinLnBrk="0" hangingPunct="1">
                        <a:defRPr sz="2215" kern="1200">
                          <a:solidFill>
                            <a:schemeClr val="dk1"/>
                          </a:solidFill>
                          <a:latin typeface="Calibri" panose="020F0502020204030204"/>
                          <a:ea typeface=""/>
                          <a:cs typeface=""/>
                        </a:defRPr>
                      </a:lvl6pPr>
                      <a:lvl7pPr marL="3376331" algn="l" defTabSz="1125444" rtl="0" eaLnBrk="1" latinLnBrk="0" hangingPunct="1">
                        <a:defRPr sz="2215" kern="1200">
                          <a:solidFill>
                            <a:schemeClr val="dk1"/>
                          </a:solidFill>
                          <a:latin typeface="Calibri" panose="020F0502020204030204"/>
                          <a:ea typeface=""/>
                          <a:cs typeface=""/>
                        </a:defRPr>
                      </a:lvl7pPr>
                      <a:lvl8pPr marL="3939052" algn="l" defTabSz="1125444" rtl="0" eaLnBrk="1" latinLnBrk="0" hangingPunct="1">
                        <a:defRPr sz="2215" kern="1200">
                          <a:solidFill>
                            <a:schemeClr val="dk1"/>
                          </a:solidFill>
                          <a:latin typeface="Calibri" panose="020F0502020204030204"/>
                          <a:ea typeface=""/>
                          <a:cs typeface=""/>
                        </a:defRPr>
                      </a:lvl8pPr>
                      <a:lvl9pPr marL="4501774" algn="l" defTabSz="1125444" rtl="0" eaLnBrk="1" latinLnBrk="0" hangingPunct="1">
                        <a:defRPr sz="2215" kern="1200">
                          <a:solidFill>
                            <a:schemeClr val="dk1"/>
                          </a:solidFill>
                          <a:latin typeface="Calibri" panose="020F0502020204030204"/>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6457185"/>
                  </a:ext>
                </a:extLst>
              </a:tr>
            </a:tbl>
          </a:graphicData>
        </a:graphic>
      </p:graphicFrame>
      <p:sp>
        <p:nvSpPr>
          <p:cNvPr id="11" name="Title 1"/>
          <p:cNvSpPr txBox="1">
            <a:spLocks/>
          </p:cNvSpPr>
          <p:nvPr/>
        </p:nvSpPr>
        <p:spPr>
          <a:xfrm>
            <a:off x="16047" y="0"/>
            <a:ext cx="12192000" cy="545690"/>
          </a:xfrm>
          <a:prstGeom prst="rect">
            <a:avLst/>
          </a:prstGeom>
        </p:spPr>
        <p:txBody>
          <a:bodyPr>
            <a:normAutofit/>
          </a:bodyPr>
          <a:lstStyle>
            <a:lvl1pPr algn="l" defTabSz="1125444" rtl="0" eaLnBrk="1" latinLnBrk="0" hangingPunct="1">
              <a:lnSpc>
                <a:spcPct val="90000"/>
              </a:lnSpc>
              <a:spcBef>
                <a:spcPct val="0"/>
              </a:spcBef>
              <a:buNone/>
              <a:defRPr sz="5416" kern="1200">
                <a:solidFill>
                  <a:schemeClr val="tx1"/>
                </a:solidFill>
                <a:latin typeface="+mj-lt"/>
                <a:ea typeface="+mj-ea"/>
                <a:cs typeface="+mj-cs"/>
              </a:defRPr>
            </a:lvl1pPr>
          </a:lstStyle>
          <a:p>
            <a:pPr algn="ctr"/>
            <a:r>
              <a:rPr lang="en-GB" sz="2800" b="1" dirty="0" smtClean="0">
                <a:solidFill>
                  <a:schemeClr val="tx1">
                    <a:lumMod val="50000"/>
                    <a:lumOff val="50000"/>
                  </a:schemeClr>
                </a:solidFill>
                <a:latin typeface="Lato" charset="0"/>
                <a:ea typeface="Lato" charset="0"/>
                <a:cs typeface="Lato" charset="0"/>
              </a:rPr>
              <a:t>Which representation of Irish migrants in Britain is more accurate?</a:t>
            </a:r>
            <a:endParaRPr lang="en-GB" sz="2800" b="1" dirty="0">
              <a:solidFill>
                <a:schemeClr val="tx1">
                  <a:lumMod val="50000"/>
                  <a:lumOff val="50000"/>
                </a:schemeClr>
              </a:solidFill>
              <a:latin typeface="Lato" charset="0"/>
              <a:ea typeface="Lato" charset="0"/>
              <a:cs typeface="Lato" charset="0"/>
            </a:endParaRPr>
          </a:p>
        </p:txBody>
      </p:sp>
    </p:spTree>
    <p:extLst>
      <p:ext uri="{BB962C8B-B14F-4D97-AF65-F5344CB8AC3E}">
        <p14:creationId xmlns:p14="http://schemas.microsoft.com/office/powerpoint/2010/main" val="480861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M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S master" id="{6A9FAA5D-2FBE-A343-A01E-216E7C0F3658}" vid="{F1516D9E-ACEF-614E-9DE9-6703FAD0C8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710</Words>
  <Application>Microsoft Office PowerPoint</Application>
  <PresentationFormat>Widescreen</PresentationFormat>
  <Paragraphs>63</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Crimson Text</vt:lpstr>
      <vt:lpstr>Lato</vt:lpstr>
      <vt:lpstr>Office Theme</vt:lpstr>
      <vt:lpstr>Irish Migrants in 19th-Century Britain (1750-1900)</vt:lpstr>
      <vt:lpstr>PowerPoint Presentation</vt:lpstr>
      <vt:lpstr>PowerPoint Presentation</vt:lpstr>
      <vt:lpstr>PowerPoint Presentation</vt:lpstr>
      <vt:lpstr>Questions based on Professor David Feldman – Migration to Britain 1750–1900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McIntosh</dc:creator>
  <cp:lastModifiedBy>dwd</cp:lastModifiedBy>
  <cp:revision>65</cp:revision>
  <dcterms:created xsi:type="dcterms:W3CDTF">2017-06-02T09:27:52Z</dcterms:created>
  <dcterms:modified xsi:type="dcterms:W3CDTF">2017-06-16T17:12:37Z</dcterms:modified>
</cp:coreProperties>
</file>